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1"/>
  </p:notesMasterIdLst>
  <p:sldIdLst>
    <p:sldId id="349" r:id="rId2"/>
    <p:sldId id="493" r:id="rId3"/>
    <p:sldId id="351" r:id="rId4"/>
    <p:sldId id="352" r:id="rId5"/>
    <p:sldId id="353" r:id="rId6"/>
    <p:sldId id="354" r:id="rId7"/>
    <p:sldId id="519" r:id="rId8"/>
    <p:sldId id="355" r:id="rId9"/>
    <p:sldId id="356" r:id="rId10"/>
    <p:sldId id="357" r:id="rId11"/>
    <p:sldId id="358" r:id="rId12"/>
    <p:sldId id="359" r:id="rId13"/>
    <p:sldId id="360" r:id="rId14"/>
    <p:sldId id="495" r:id="rId15"/>
    <p:sldId id="361" r:id="rId16"/>
    <p:sldId id="371" r:id="rId17"/>
    <p:sldId id="372" r:id="rId18"/>
    <p:sldId id="520" r:id="rId19"/>
    <p:sldId id="373" r:id="rId20"/>
    <p:sldId id="374" r:id="rId21"/>
    <p:sldId id="375" r:id="rId22"/>
    <p:sldId id="376" r:id="rId23"/>
    <p:sldId id="498" r:id="rId24"/>
    <p:sldId id="377" r:id="rId25"/>
    <p:sldId id="497" r:id="rId26"/>
    <p:sldId id="378" r:id="rId27"/>
    <p:sldId id="362" r:id="rId28"/>
    <p:sldId id="363" r:id="rId29"/>
    <p:sldId id="521" r:id="rId30"/>
    <p:sldId id="364" r:id="rId31"/>
    <p:sldId id="365" r:id="rId32"/>
    <p:sldId id="366" r:id="rId33"/>
    <p:sldId id="367" r:id="rId34"/>
    <p:sldId id="368" r:id="rId35"/>
    <p:sldId id="500" r:id="rId36"/>
    <p:sldId id="369" r:id="rId37"/>
    <p:sldId id="370" r:id="rId38"/>
    <p:sldId id="379" r:id="rId39"/>
    <p:sldId id="380" r:id="rId40"/>
    <p:sldId id="522" r:id="rId41"/>
    <p:sldId id="381" r:id="rId42"/>
    <p:sldId id="382" r:id="rId43"/>
    <p:sldId id="383" r:id="rId44"/>
    <p:sldId id="384" r:id="rId45"/>
    <p:sldId id="387" r:id="rId46"/>
    <p:sldId id="501" r:id="rId47"/>
    <p:sldId id="385" r:id="rId48"/>
    <p:sldId id="388" r:id="rId49"/>
    <p:sldId id="389" r:id="rId50"/>
    <p:sldId id="390" r:id="rId51"/>
    <p:sldId id="523" r:id="rId52"/>
    <p:sldId id="391" r:id="rId53"/>
    <p:sldId id="392" r:id="rId54"/>
    <p:sldId id="393" r:id="rId55"/>
    <p:sldId id="394" r:id="rId56"/>
    <p:sldId id="395" r:id="rId57"/>
    <p:sldId id="397" r:id="rId58"/>
    <p:sldId id="502" r:id="rId59"/>
    <p:sldId id="398" r:id="rId60"/>
    <p:sldId id="399" r:id="rId61"/>
    <p:sldId id="400" r:id="rId62"/>
    <p:sldId id="524" r:id="rId63"/>
    <p:sldId id="401" r:id="rId64"/>
    <p:sldId id="402" r:id="rId65"/>
    <p:sldId id="403" r:id="rId66"/>
    <p:sldId id="404" r:id="rId67"/>
    <p:sldId id="407" r:id="rId68"/>
    <p:sldId id="405" r:id="rId69"/>
    <p:sldId id="503" r:id="rId70"/>
    <p:sldId id="408" r:id="rId71"/>
    <p:sldId id="525" r:id="rId72"/>
    <p:sldId id="504" r:id="rId73"/>
    <p:sldId id="505" r:id="rId74"/>
    <p:sldId id="506" r:id="rId75"/>
    <p:sldId id="507" r:id="rId76"/>
    <p:sldId id="508" r:id="rId77"/>
    <p:sldId id="509" r:id="rId78"/>
    <p:sldId id="510" r:id="rId79"/>
    <p:sldId id="511" r:id="rId80"/>
    <p:sldId id="512" r:id="rId81"/>
    <p:sldId id="513" r:id="rId82"/>
    <p:sldId id="514" r:id="rId83"/>
    <p:sldId id="515" r:id="rId84"/>
    <p:sldId id="516" r:id="rId85"/>
    <p:sldId id="517" r:id="rId86"/>
    <p:sldId id="518" r:id="rId87"/>
    <p:sldId id="324" r:id="rId88"/>
    <p:sldId id="325" r:id="rId89"/>
    <p:sldId id="326" r:id="rId90"/>
    <p:sldId id="327" r:id="rId91"/>
    <p:sldId id="328" r:id="rId92"/>
    <p:sldId id="329" r:id="rId93"/>
    <p:sldId id="330" r:id="rId94"/>
    <p:sldId id="331" r:id="rId95"/>
    <p:sldId id="332" r:id="rId96"/>
    <p:sldId id="333" r:id="rId97"/>
    <p:sldId id="334" r:id="rId98"/>
    <p:sldId id="335" r:id="rId99"/>
    <p:sldId id="336" r:id="rId100"/>
    <p:sldId id="337" r:id="rId101"/>
    <p:sldId id="338" r:id="rId102"/>
    <p:sldId id="339" r:id="rId103"/>
    <p:sldId id="277" r:id="rId104"/>
    <p:sldId id="279" r:id="rId105"/>
    <p:sldId id="280" r:id="rId106"/>
    <p:sldId id="283" r:id="rId107"/>
    <p:sldId id="313" r:id="rId108"/>
    <p:sldId id="323" r:id="rId109"/>
    <p:sldId id="293" r:id="rId110"/>
    <p:sldId id="290" r:id="rId111"/>
    <p:sldId id="291" r:id="rId112"/>
    <p:sldId id="527" r:id="rId113"/>
    <p:sldId id="528" r:id="rId114"/>
    <p:sldId id="529" r:id="rId115"/>
    <p:sldId id="530" r:id="rId116"/>
    <p:sldId id="531" r:id="rId117"/>
    <p:sldId id="294" r:id="rId118"/>
    <p:sldId id="295" r:id="rId119"/>
    <p:sldId id="275" r:id="rId120"/>
    <p:sldId id="276" r:id="rId121"/>
    <p:sldId id="296" r:id="rId122"/>
    <p:sldId id="410" r:id="rId123"/>
    <p:sldId id="415" r:id="rId124"/>
    <p:sldId id="421" r:id="rId125"/>
    <p:sldId id="422" r:id="rId126"/>
    <p:sldId id="430" r:id="rId127"/>
    <p:sldId id="445" r:id="rId128"/>
    <p:sldId id="446" r:id="rId129"/>
    <p:sldId id="447" r:id="rId130"/>
  </p:sldIdLst>
  <p:sldSz cx="43891200" cy="32918400"/>
  <p:notesSz cx="6858000" cy="9144000"/>
  <p:defaultTextStyle>
    <a:defPPr>
      <a:defRPr lang="en-US"/>
    </a:defPPr>
    <a:lvl1pPr marL="0" algn="l" defTabSz="2193509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3509" algn="l" defTabSz="2193509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7018" algn="l" defTabSz="2193509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0526" algn="l" defTabSz="2193509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4026" algn="l" defTabSz="2193509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67530" algn="l" defTabSz="2193509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1038" algn="l" defTabSz="2193509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54547" algn="l" defTabSz="2193509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48056" algn="l" defTabSz="2193509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BCE6"/>
    <a:srgbClr val="BC0000"/>
    <a:srgbClr val="2512AE"/>
    <a:srgbClr val="A2C2E6"/>
    <a:srgbClr val="91A6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65" autoAdjust="0"/>
    <p:restoredTop sz="85470" autoAdjust="0"/>
  </p:normalViewPr>
  <p:slideViewPr>
    <p:cSldViewPr snapToGrid="0" snapToObjects="1">
      <p:cViewPr varScale="1">
        <p:scale>
          <a:sx n="18" d="100"/>
          <a:sy n="18" d="100"/>
        </p:scale>
        <p:origin x="-1560" y="-144"/>
      </p:cViewPr>
      <p:guideLst>
        <p:guide orient="horz" pos="10368"/>
        <p:guide pos="138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notesMaster" Target="notesMasters/notesMaster1.xml"/><Relationship Id="rId132" Type="http://schemas.openxmlformats.org/officeDocument/2006/relationships/printerSettings" Target="printerSettings/printerSettings1.bin"/><Relationship Id="rId133" Type="http://schemas.openxmlformats.org/officeDocument/2006/relationships/presProps" Target="presProps.xml"/><Relationship Id="rId134" Type="http://schemas.openxmlformats.org/officeDocument/2006/relationships/viewProps" Target="viewProps.xml"/><Relationship Id="rId135" Type="http://schemas.openxmlformats.org/officeDocument/2006/relationships/theme" Target="theme/theme1.xml"/><Relationship Id="rId13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1" Type="http://schemas.openxmlformats.org/officeDocument/2006/relationships/image" Target="../media/image53.emf"/><Relationship Id="rId2" Type="http://schemas.openxmlformats.org/officeDocument/2006/relationships/image" Target="../media/image54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64.emf"/><Relationship Id="rId1" Type="http://schemas.openxmlformats.org/officeDocument/2006/relationships/image" Target="../media/image61.emf"/><Relationship Id="rId2" Type="http://schemas.openxmlformats.org/officeDocument/2006/relationships/image" Target="../media/image62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4" Type="http://schemas.openxmlformats.org/officeDocument/2006/relationships/image" Target="../media/image72.emf"/><Relationship Id="rId1" Type="http://schemas.openxmlformats.org/officeDocument/2006/relationships/image" Target="../media/image69.emf"/><Relationship Id="rId2" Type="http://schemas.openxmlformats.org/officeDocument/2006/relationships/image" Target="../media/image70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5" Type="http://schemas.openxmlformats.org/officeDocument/2006/relationships/image" Target="../media/image81.emf"/><Relationship Id="rId1" Type="http://schemas.openxmlformats.org/officeDocument/2006/relationships/image" Target="../media/image77.emf"/><Relationship Id="rId2" Type="http://schemas.openxmlformats.org/officeDocument/2006/relationships/image" Target="../media/image7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1FC834-C0EF-734C-8475-9DFF404FD80F}" type="datetimeFigureOut">
              <a:rPr lang="en-US" smtClean="0"/>
              <a:t>10/4/17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7791E3-07CC-AC47-BF0F-9736CFBBB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651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698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456984" algn="l" defTabSz="45698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913968" algn="l" defTabSz="45698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370938" algn="l" defTabSz="45698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827922" algn="l" defTabSz="45698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4906" algn="l" defTabSz="45698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741890" algn="l" defTabSz="45698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3198859" algn="l" defTabSz="45698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655843" algn="l" defTabSz="45698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143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1959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DahlquistLab</a:t>
            </a:r>
            <a:r>
              <a:rPr lang="en-US" b="0" baseline="0" dirty="0" smtClean="0"/>
              <a:t>/blob/master/data/Spring2017/15-gene_networks_analysis/Expression-plots_db1-6_Organized-by-Significant-Pvalues.pptx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86141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DahlquistLab</a:t>
            </a:r>
            <a:r>
              <a:rPr lang="en-US" b="0" baseline="0" dirty="0" smtClean="0"/>
              <a:t>/blob/master/data/Spring2017/15-gene_networks_analysis/Expression-plots_db1-6_Organized-by-Significant-Pvalues.pptx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2246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DahlquistLab</a:t>
            </a:r>
            <a:r>
              <a:rPr lang="en-US" b="0" baseline="0" dirty="0" smtClean="0"/>
              <a:t>/blob/master/data/Spring2017/15-gene_networks_analysis/Expression-plots_db1-6_Organized-by-Significant-Pvalues.pptx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91335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DahlquistLab</a:t>
            </a:r>
            <a:r>
              <a:rPr lang="en-US" b="0" baseline="0" dirty="0" smtClean="0"/>
              <a:t>/blob/master/documents/db1-Multiple-Regression_BK20170220.pptx</a:t>
            </a:r>
          </a:p>
          <a:p>
            <a:endParaRPr lang="en-US" b="0" baseline="0" dirty="0" smtClean="0"/>
          </a:p>
          <a:p>
            <a:r>
              <a:rPr lang="en-US" b="1" baseline="0" dirty="0" smtClean="0"/>
              <a:t>Issue: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/GRNmap/issues/330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0764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DahlquistLab</a:t>
            </a:r>
            <a:r>
              <a:rPr lang="en-US" b="0" baseline="0" dirty="0" smtClean="0"/>
              <a:t>/blob/master/documents/db1-Multiple-Regression_BK20170220.pptx</a:t>
            </a:r>
            <a:endParaRPr lang="en-US" b="0" dirty="0" smtClean="0"/>
          </a:p>
          <a:p>
            <a:endParaRPr lang="en-US" dirty="0" smtClean="0"/>
          </a:p>
          <a:p>
            <a:pPr marL="0" marR="0" indent="0" algn="l" defTabSz="457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Issue: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/GRNmap/issues/330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9168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DahlquistLab</a:t>
            </a:r>
            <a:r>
              <a:rPr lang="en-US" b="0" baseline="0" dirty="0" smtClean="0"/>
              <a:t>/blob/master/documents/db1-Multiple-Regression_BK20170220.pptx</a:t>
            </a:r>
            <a:endParaRPr lang="en-US" b="0" dirty="0" smtClean="0"/>
          </a:p>
          <a:p>
            <a:endParaRPr lang="en-US" dirty="0" smtClean="0"/>
          </a:p>
          <a:p>
            <a:pPr marL="0" marR="0" indent="0" algn="l" defTabSz="457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Issue: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/GRNmap/issues/330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6120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DahlquistLab</a:t>
            </a:r>
            <a:r>
              <a:rPr lang="en-US" b="0" baseline="0" dirty="0" smtClean="0"/>
              <a:t>/blob/master/documents/db1-Multiple-Regression_BK20170220.pptx</a:t>
            </a:r>
            <a:endParaRPr lang="en-US" b="0" dirty="0" smtClean="0"/>
          </a:p>
          <a:p>
            <a:endParaRPr lang="en-US" dirty="0" smtClean="0"/>
          </a:p>
          <a:p>
            <a:pPr marL="0" marR="0" indent="0" algn="l" defTabSz="457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Issue: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/GRNmap/issues/330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39493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DahlquistLab</a:t>
            </a:r>
            <a:r>
              <a:rPr lang="en-US" b="0" baseline="0" dirty="0" smtClean="0"/>
              <a:t>/blob/master/data/Spring2017/15-gene_networks_analysis/</a:t>
            </a:r>
            <a:r>
              <a:rPr lang="en-US" b="0" baseline="0" dirty="0" err="1" smtClean="0"/>
              <a:t>multiple_regression_analysis</a:t>
            </a:r>
            <a:r>
              <a:rPr lang="en-US" b="0" baseline="0" dirty="0" smtClean="0"/>
              <a:t>/db1-db6_Multiple-Regression_BK20170329.pptx</a:t>
            </a:r>
          </a:p>
          <a:p>
            <a:endParaRPr lang="en-US" b="0" baseline="0" dirty="0" smtClean="0"/>
          </a:p>
          <a:p>
            <a:pPr marL="0" marR="0" indent="0" algn="l" defTabSz="457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Issue: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/GRNmap/issues/330</a:t>
            </a:r>
            <a:endParaRPr lang="en-US" b="0" dirty="0" smtClean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54934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DahlquistLab</a:t>
            </a:r>
            <a:r>
              <a:rPr lang="en-US" b="0" baseline="0" dirty="0" smtClean="0"/>
              <a:t>/blob/master/data/Spring2017/15-gene_networks_analysis/</a:t>
            </a:r>
            <a:r>
              <a:rPr lang="en-US" b="0" baseline="0" dirty="0" err="1" smtClean="0"/>
              <a:t>multiple_regression_analysis</a:t>
            </a:r>
            <a:r>
              <a:rPr lang="en-US" b="0" baseline="0" dirty="0" smtClean="0"/>
              <a:t>/db1-db6_Multiple-Regression_BK20170329.pptx</a:t>
            </a:r>
          </a:p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Issue: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/GRNmap/issues/330</a:t>
            </a:r>
          </a:p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(clustering is </a:t>
            </a:r>
            <a:r>
              <a:rPr lang="en-US" b="0" baseline="0" dirty="0" err="1" smtClean="0"/>
              <a:t>colinear</a:t>
            </a:r>
            <a:r>
              <a:rPr lang="en-US" b="0" baseline="0" dirty="0" smtClean="0"/>
              <a:t> w/ in–degree)</a:t>
            </a:r>
            <a:endParaRPr lang="en-US" b="0" dirty="0" smtClean="0"/>
          </a:p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F632D-66B8-4F13-BA32-C1BB157F65E9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16413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/GRNmap/blob/master/documents/presentations/LMUURS17_NEW.pptx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638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43299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/GRNmap/blob/master/documents/presentations/LMUURS17_NEW.pptx</a:t>
            </a:r>
            <a:endParaRPr lang="en-US" b="0" dirty="0" smtClean="0"/>
          </a:p>
          <a:p>
            <a:endParaRPr lang="en-US" dirty="0" smtClean="0"/>
          </a:p>
          <a:p>
            <a:pPr marL="0" marR="0" indent="0" algn="l" defTabSz="456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Issue: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/GRNmap/issues/301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0700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/GRNmap/blob/master/documents/presentations/LMUURS17_NEW.pptx</a:t>
            </a:r>
            <a:endParaRPr lang="en-US" b="0" dirty="0" smtClean="0"/>
          </a:p>
          <a:p>
            <a:endParaRPr lang="en-US" dirty="0" smtClean="0"/>
          </a:p>
          <a:p>
            <a:pPr marL="0" marR="0" indent="0" algn="l" defTabSz="456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Issue: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/GRNmap/issues/301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98090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/blob/master/documents/L-Curve-Analysis_Varied-Optimization-Data-Size_BK20170909.pptx</a:t>
            </a:r>
          </a:p>
          <a:p>
            <a:endParaRPr lang="en-US" dirty="0" smtClean="0"/>
          </a:p>
          <a:p>
            <a:r>
              <a:rPr lang="en-US" b="1" dirty="0" smtClean="0"/>
              <a:t>Issue 1: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/GRNmap/issues/351</a:t>
            </a:r>
          </a:p>
          <a:p>
            <a:endParaRPr lang="en-US" b="0" dirty="0" smtClean="0"/>
          </a:p>
          <a:p>
            <a:r>
              <a:rPr lang="en-US" b="1" dirty="0" smtClean="0"/>
              <a:t>Issue 2: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/GRNmap/issues/360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42276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/blob/master/documents/L-Curve-Analysis_Varied-Optimization-Data-Size_BK20170909.pptx</a:t>
            </a:r>
          </a:p>
          <a:p>
            <a:endParaRPr lang="en-US" dirty="0" smtClean="0"/>
          </a:p>
          <a:p>
            <a:r>
              <a:rPr lang="en-US" b="1" dirty="0" smtClean="0"/>
              <a:t>Issue 1: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/GRNmap/issues/351</a:t>
            </a:r>
          </a:p>
          <a:p>
            <a:endParaRPr lang="en-US" b="0" dirty="0" smtClean="0"/>
          </a:p>
          <a:p>
            <a:r>
              <a:rPr lang="en-US" b="1" dirty="0" smtClean="0"/>
              <a:t>Issue 2: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/GRNmap/issues/360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6259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/blob/master/documents/L-Curve-Analysis_Varied-Optimization-Data-Size_BK20170909.pptx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Issue 1: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/GRNmap/issues/351</a:t>
            </a:r>
          </a:p>
          <a:p>
            <a:endParaRPr lang="en-US" b="0" dirty="0" smtClean="0"/>
          </a:p>
          <a:p>
            <a:r>
              <a:rPr lang="en-US" b="1" dirty="0" smtClean="0"/>
              <a:t>Issue 2: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/GRNmap/issues/360</a:t>
            </a:r>
          </a:p>
          <a:p>
            <a:endParaRPr lang="en-US" dirty="0" smtClean="0"/>
          </a:p>
          <a:p>
            <a:r>
              <a:rPr lang="en-US" dirty="0" smtClean="0"/>
              <a:t>3</a:t>
            </a:r>
            <a:r>
              <a:rPr lang="en-US" baseline="0" dirty="0" smtClean="0"/>
              <a:t> Middle: rand2, rand3, rand9</a:t>
            </a:r>
          </a:p>
          <a:p>
            <a:r>
              <a:rPr lang="en-US" baseline="0" dirty="0" smtClean="0"/>
              <a:t>3 Best: rand15, rand16, rand24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Interesting Note: Dynamics of rand 2 @ selected alpha value.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09332-B887-FD4C-9872-8E08800AD902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4398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/blob/master/documents/L-Curve-Analysis_Varied-Optimization-Data-Size_BK20170909.pptx</a:t>
            </a:r>
          </a:p>
          <a:p>
            <a:endParaRPr lang="en-US" dirty="0" smtClean="0"/>
          </a:p>
          <a:p>
            <a:r>
              <a:rPr lang="en-US" b="1" dirty="0" smtClean="0"/>
              <a:t>Issue 1: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/GRNmap/issues/351</a:t>
            </a:r>
          </a:p>
          <a:p>
            <a:endParaRPr lang="en-US" b="0" dirty="0" smtClean="0"/>
          </a:p>
          <a:p>
            <a:r>
              <a:rPr lang="en-US" b="1" dirty="0" smtClean="0"/>
              <a:t>Issue 2: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/GRNmap/issues/360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09332-B887-FD4C-9872-8E08800AD902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439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/blob/master/documents/L-Curve-Analysis_Varied-Optimization-Data-Size_BK20170909.pptx</a:t>
            </a:r>
          </a:p>
          <a:p>
            <a:endParaRPr lang="en-US" dirty="0" smtClean="0"/>
          </a:p>
          <a:p>
            <a:r>
              <a:rPr lang="en-US" b="1" dirty="0" smtClean="0"/>
              <a:t>Issue 1: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/GRNmap/issues/351</a:t>
            </a:r>
          </a:p>
          <a:p>
            <a:endParaRPr lang="en-US" b="0" dirty="0" smtClean="0"/>
          </a:p>
          <a:p>
            <a:r>
              <a:rPr lang="en-US" b="1" dirty="0" smtClean="0"/>
              <a:t>Issue 2: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/GRNmap/issues/360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97144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/GRNmap/blob/master/documents/presentations/LMUURS17_NEW.pptx</a:t>
            </a:r>
            <a:endParaRPr lang="en-US" b="0" dirty="0" smtClean="0"/>
          </a:p>
          <a:p>
            <a:endParaRPr lang="en-US" dirty="0" smtClean="0"/>
          </a:p>
          <a:p>
            <a:pPr marL="0" marR="0" indent="0" algn="l" defTabSz="456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Issue: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/GRNmap/issues/301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3858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/GRNmap/blob/master/documents/presentations/LMUURS17_NEW.pptx</a:t>
            </a:r>
            <a:endParaRPr lang="en-US" b="0" dirty="0" smtClean="0"/>
          </a:p>
          <a:p>
            <a:endParaRPr lang="en-US" dirty="0" smtClean="0"/>
          </a:p>
          <a:p>
            <a:pPr marL="0" marR="0" indent="0" algn="l" defTabSz="456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Issue: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/GRNmap/issues/301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233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DahlquistLab</a:t>
            </a:r>
            <a:r>
              <a:rPr lang="en-US" b="0" baseline="0" dirty="0" smtClean="0"/>
              <a:t>/blob/master/documents/six-random-networks_weight-distribution-figures_BK20170405.pptx</a:t>
            </a:r>
            <a:endParaRPr lang="en-US" b="0" dirty="0" smtClean="0"/>
          </a:p>
          <a:p>
            <a:endParaRPr lang="en-US" dirty="0" smtClean="0"/>
          </a:p>
          <a:p>
            <a:pPr marL="0" marR="0" indent="0" algn="l" defTabSz="457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Issue: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/GRNmap/issues/315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725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3836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DahlquistLab</a:t>
            </a:r>
            <a:r>
              <a:rPr lang="en-US" b="0" baseline="0" dirty="0" smtClean="0"/>
              <a:t>/blob/master/documents/six-random-networks_weight-distribution-figures_BK20170405.pptx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457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Issue: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/GRNmap/issues/315</a:t>
            </a:r>
            <a:endParaRPr lang="en-US" b="0" dirty="0" smtClean="0"/>
          </a:p>
          <a:p>
            <a:endParaRPr lang="en-US" dirty="0" smtClean="0"/>
          </a:p>
          <a:p>
            <a:r>
              <a:rPr lang="en-US" dirty="0" smtClean="0"/>
              <a:t>Similarities</a:t>
            </a:r>
            <a:r>
              <a:rPr lang="en-US" baseline="0" dirty="0" smtClean="0"/>
              <a:t> between RAND16 &amp; RAND7 cumulative percent plots.</a:t>
            </a:r>
          </a:p>
          <a:p>
            <a:r>
              <a:rPr lang="en-US" baseline="0" dirty="0" smtClean="0"/>
              <a:t>Suggests that having edges in common with db5 is more important that sharing similar weight distributions.</a:t>
            </a:r>
          </a:p>
          <a:p>
            <a:r>
              <a:rPr lang="en-US" baseline="0" dirty="0" smtClean="0"/>
              <a:t>Does normalization detract from ability to compare?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682A51-D5F5-4879-880B-E327FFF9927F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48009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/GRNmap/blob/master/documents/presentations/LMUURS17_NEW.pptx</a:t>
            </a:r>
            <a:endParaRPr lang="en-US" b="0" dirty="0" smtClean="0"/>
          </a:p>
          <a:p>
            <a:endParaRPr lang="en-US" dirty="0" smtClean="0"/>
          </a:p>
          <a:p>
            <a:pPr marL="0" marR="0" indent="0" algn="l" defTabSz="456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Issue: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/GRNmap/issues/301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22921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/blob/master/documents/L-Curve-Analysis_Varied-Optimization-Data-Size_BK20170909.pptx</a:t>
            </a:r>
          </a:p>
          <a:p>
            <a:endParaRPr lang="en-US" b="0" dirty="0" smtClean="0"/>
          </a:p>
          <a:p>
            <a:r>
              <a:rPr lang="en-US" b="1" dirty="0" smtClean="0"/>
              <a:t>Issue 1: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/GRNmap/issues/351</a:t>
            </a:r>
          </a:p>
          <a:p>
            <a:endParaRPr lang="en-US" b="0" dirty="0" smtClean="0"/>
          </a:p>
          <a:p>
            <a:r>
              <a:rPr lang="en-US" b="1" dirty="0" smtClean="0"/>
              <a:t>Issue 2: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/GRNmap/issues/360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18601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/blob/master/documents/L-Curve-Analysis_Varied-Optimization-Data-Size_BK20170909.pptx</a:t>
            </a:r>
          </a:p>
          <a:p>
            <a:endParaRPr lang="en-US" dirty="0" smtClean="0"/>
          </a:p>
          <a:p>
            <a:r>
              <a:rPr lang="en-US" b="1" dirty="0" smtClean="0"/>
              <a:t>Issue 1: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/GRNmap/issues/351</a:t>
            </a:r>
          </a:p>
          <a:p>
            <a:endParaRPr lang="en-US" b="0" dirty="0" smtClean="0"/>
          </a:p>
          <a:p>
            <a:r>
              <a:rPr lang="en-US" b="1" dirty="0" smtClean="0"/>
              <a:t>Issue 2: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/GRNmap/issues/360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6110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/blob/master/documents/L-Curve-Analysis_Varied-Optimization-Data-Size_BK20170909.pptx</a:t>
            </a:r>
          </a:p>
          <a:p>
            <a:endParaRPr lang="en-US" dirty="0" smtClean="0"/>
          </a:p>
          <a:p>
            <a:r>
              <a:rPr lang="en-US" b="1" dirty="0" smtClean="0"/>
              <a:t>Issue 1: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/GRNmap/issues/351</a:t>
            </a:r>
          </a:p>
          <a:p>
            <a:endParaRPr lang="en-US" b="0" dirty="0" smtClean="0"/>
          </a:p>
          <a:p>
            <a:r>
              <a:rPr lang="en-US" b="1" dirty="0" smtClean="0"/>
              <a:t>Issue 2: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/GRNmap/issues/360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2646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/blob/master/documents/L-Curve-Analysis_Varied-Optimization-Data-Size_BK20170909.pptx</a:t>
            </a:r>
          </a:p>
          <a:p>
            <a:endParaRPr lang="en-US" dirty="0" smtClean="0"/>
          </a:p>
          <a:p>
            <a:r>
              <a:rPr lang="en-US" b="1" dirty="0" smtClean="0"/>
              <a:t>Issue 1: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/GRNmap/issues/351</a:t>
            </a:r>
          </a:p>
          <a:p>
            <a:endParaRPr lang="en-US" b="0" dirty="0" smtClean="0"/>
          </a:p>
          <a:p>
            <a:r>
              <a:rPr lang="en-US" b="1" dirty="0" smtClean="0"/>
              <a:t>Issue 2: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/GRNmap/issues/360</a:t>
            </a:r>
          </a:p>
          <a:p>
            <a:endParaRPr lang="en-US" dirty="0" smtClean="0"/>
          </a:p>
          <a:p>
            <a:r>
              <a:rPr lang="en-US" dirty="0" smtClean="0"/>
              <a:t>Note: YOX1</a:t>
            </a:r>
            <a:r>
              <a:rPr lang="en-US" baseline="0" dirty="0" smtClean="0"/>
              <a:t> &amp; SFP1 have highest degradation rates in network (0.3648 &amp; 0.3466, P is typically between 0 and 1) and also highest production rates by end of optimization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09332-B887-FD4C-9872-8E08800AD902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22317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/blob/master/documents/L-Curve-Analysis_Varied-Optimization-Data-Size_BK20170909.pptx</a:t>
            </a:r>
          </a:p>
          <a:p>
            <a:endParaRPr lang="en-US" dirty="0" smtClean="0"/>
          </a:p>
          <a:p>
            <a:r>
              <a:rPr lang="en-US" b="1" dirty="0" smtClean="0"/>
              <a:t>Issue 1: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/GRNmap/issues/351</a:t>
            </a:r>
          </a:p>
          <a:p>
            <a:endParaRPr lang="en-US" b="0" dirty="0" smtClean="0"/>
          </a:p>
          <a:p>
            <a:r>
              <a:rPr lang="en-US" b="1" dirty="0" smtClean="0"/>
              <a:t>Issue 2: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/GRNmap/issues/360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7468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/blob/master/documents/L-Curve-Analysis_Varied-Optimization-Data-Size_BK20170909.pptx</a:t>
            </a:r>
          </a:p>
          <a:p>
            <a:endParaRPr lang="en-US" dirty="0" smtClean="0"/>
          </a:p>
          <a:p>
            <a:r>
              <a:rPr lang="en-US" b="1" dirty="0" smtClean="0"/>
              <a:t>Issue 1: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/GRNmap/issues/351</a:t>
            </a:r>
          </a:p>
          <a:p>
            <a:endParaRPr lang="en-US" b="0" dirty="0" smtClean="0"/>
          </a:p>
          <a:p>
            <a:r>
              <a:rPr lang="en-US" b="1" dirty="0" smtClean="0"/>
              <a:t>Issue 2: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/GRNmap/issues/360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60995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/blob/master/documents/L-Curve-Analysis_Varied-Optimization-Data-Size_BK20170909.pptx</a:t>
            </a:r>
          </a:p>
          <a:p>
            <a:endParaRPr lang="en-US" dirty="0" smtClean="0"/>
          </a:p>
          <a:p>
            <a:r>
              <a:rPr lang="en-US" b="1" dirty="0" smtClean="0"/>
              <a:t>Issue 1: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/GRNmap/issues/351</a:t>
            </a:r>
          </a:p>
          <a:p>
            <a:endParaRPr lang="en-US" b="0" dirty="0" smtClean="0"/>
          </a:p>
          <a:p>
            <a:r>
              <a:rPr lang="en-US" b="1" dirty="0" smtClean="0"/>
              <a:t>Issue 2: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/GRNmap/issues/360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70306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/blob/master/documents/L-Curve-Analysis_Varied-Optimization-Data-Size_BK20170909.pptx</a:t>
            </a:r>
          </a:p>
          <a:p>
            <a:endParaRPr lang="en-US" dirty="0" smtClean="0"/>
          </a:p>
          <a:p>
            <a:r>
              <a:rPr lang="en-US" b="1" dirty="0" smtClean="0"/>
              <a:t>Issue 1: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/GRNmap/issues/351</a:t>
            </a:r>
          </a:p>
          <a:p>
            <a:endParaRPr lang="en-US" b="0" dirty="0" smtClean="0"/>
          </a:p>
          <a:p>
            <a:r>
              <a:rPr lang="en-US" b="1" dirty="0" smtClean="0"/>
              <a:t>Issue 2: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/GRNmap/issues/360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Driven</a:t>
            </a:r>
            <a:r>
              <a:rPr lang="en-US" baseline="0" dirty="0" smtClean="0"/>
              <a:t> primarily by parameter number (whole numbers vs. LSE in decimals</a:t>
            </a:r>
            <a:r>
              <a:rPr lang="is-IS" baseline="0" dirty="0" smtClean="0"/>
              <a:t>… need to alter constants).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0BAF8-0D84-7740-AA01-65D173A6FA66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65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180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/blob/master/documents/Weight-Distributions_Six-Networks_BK2017213.pptx</a:t>
            </a:r>
          </a:p>
          <a:p>
            <a:endParaRPr lang="en-US" dirty="0" smtClean="0"/>
          </a:p>
          <a:p>
            <a:r>
              <a:rPr lang="en-US" b="1" dirty="0" smtClean="0"/>
              <a:t>Issue: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/GRNmap/issues/315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6196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9014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04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013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/blob/master/documents/L-Curve-Analysis_Varied-Optimization-Data-Size_BK20170909.pptx</a:t>
            </a:r>
          </a:p>
          <a:p>
            <a:endParaRPr lang="en-US" dirty="0" smtClean="0"/>
          </a:p>
          <a:p>
            <a:r>
              <a:rPr lang="en-US" b="1" dirty="0" smtClean="0"/>
              <a:t>Issue 1: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/GRNmap/issues/351</a:t>
            </a:r>
          </a:p>
          <a:p>
            <a:endParaRPr lang="en-US" b="0" dirty="0" smtClean="0"/>
          </a:p>
          <a:p>
            <a:r>
              <a:rPr lang="en-US" b="1" dirty="0" smtClean="0"/>
              <a:t>Issue 2: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/GRNmap/issues/360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1643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96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6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143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760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443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9403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383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595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/blob/master/documents/Weight-Distributions_Six-Networks_BK2017213.pptx</a:t>
            </a:r>
          </a:p>
          <a:p>
            <a:endParaRPr lang="en-US" dirty="0" smtClean="0"/>
          </a:p>
          <a:p>
            <a:pPr marL="0" marR="0" indent="0" algn="l" defTabSz="456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Issue: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/GRNmap/issues/315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197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082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285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8743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/blob/master/documents/L-Curve-Analysis_Varied-Optimization-Data-Size_BK20170909.pptx</a:t>
            </a:r>
          </a:p>
          <a:p>
            <a:endParaRPr lang="en-US" dirty="0" smtClean="0"/>
          </a:p>
          <a:p>
            <a:r>
              <a:rPr lang="en-US" b="1" dirty="0" smtClean="0"/>
              <a:t>Issue 1: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/GRNmap/issues/351</a:t>
            </a:r>
          </a:p>
          <a:p>
            <a:endParaRPr lang="en-US" b="0" dirty="0" smtClean="0"/>
          </a:p>
          <a:p>
            <a:r>
              <a:rPr lang="en-US" b="1" dirty="0" smtClean="0"/>
              <a:t>Issue 2: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/GRNmap/issues/360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944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596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6954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20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449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496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4451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/blob/master/documents/Weight-Distributions_Six-Networks_BK2017213.pptx</a:t>
            </a:r>
          </a:p>
          <a:p>
            <a:endParaRPr lang="en-US" dirty="0" smtClean="0"/>
          </a:p>
          <a:p>
            <a:pPr marL="0" marR="0" indent="0" algn="l" defTabSz="456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Issue: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/GRNmap/issues/315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3409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7892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1905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8859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53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252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/blob/master/documents/L-Curve-Analysis_Varied-Optimization-Data-Size_BK20170909.pptx</a:t>
            </a:r>
          </a:p>
          <a:p>
            <a:endParaRPr lang="en-US" dirty="0" smtClean="0"/>
          </a:p>
          <a:p>
            <a:r>
              <a:rPr lang="en-US" b="1" dirty="0" smtClean="0"/>
              <a:t>Issue 1: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/GRNmap/issues/351</a:t>
            </a:r>
          </a:p>
          <a:p>
            <a:endParaRPr lang="en-US" b="0" dirty="0" smtClean="0"/>
          </a:p>
          <a:p>
            <a:r>
              <a:rPr lang="en-US" b="1" dirty="0" smtClean="0"/>
              <a:t>Issue 2: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/GRNmap/issues/360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163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2043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2394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048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165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068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/blob/master/documents/Weight-Distributions_Six-Networks_BK2017213.pptx</a:t>
            </a:r>
          </a:p>
          <a:p>
            <a:endParaRPr lang="en-US" dirty="0" smtClean="0"/>
          </a:p>
          <a:p>
            <a:pPr marL="0" marR="0" indent="0" algn="l" defTabSz="456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Issue: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/GRNmap/issues/315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2644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9466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1624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97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1318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6691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/blob/master/documents/L-Curve-Analysis_Varied-Optimization-Data-Size_BK20170909.pptx</a:t>
            </a:r>
          </a:p>
          <a:p>
            <a:endParaRPr lang="en-US" dirty="0" smtClean="0"/>
          </a:p>
          <a:p>
            <a:r>
              <a:rPr lang="en-US" b="1" dirty="0" smtClean="0"/>
              <a:t>Issue 1: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/GRNmap/issues/351</a:t>
            </a:r>
          </a:p>
          <a:p>
            <a:endParaRPr lang="en-US" b="0" dirty="0" smtClean="0"/>
          </a:p>
          <a:p>
            <a:r>
              <a:rPr lang="en-US" b="1" dirty="0" smtClean="0"/>
              <a:t>Issue 2: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/GRNmap/issues/360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902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2725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9909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545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44126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0421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0704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/blob/master/documents/Weight-Distributions_Six-Networks_BK2017213.pptx</a:t>
            </a:r>
          </a:p>
          <a:p>
            <a:endParaRPr lang="en-US" dirty="0" smtClean="0"/>
          </a:p>
          <a:p>
            <a:pPr marL="0" marR="0" indent="0" algn="l" defTabSz="456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Issue: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/GRNmap/issues/315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56464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755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35914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1353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22793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/blob/master/documents/L-Curve-Analysis_Varied-Optimization-Data-Size_BK20170909.pptx</a:t>
            </a:r>
          </a:p>
          <a:p>
            <a:endParaRPr lang="en-US" dirty="0" smtClean="0"/>
          </a:p>
          <a:p>
            <a:r>
              <a:rPr lang="en-US" b="1" dirty="0" smtClean="0"/>
              <a:t>Issue 1: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/GRNmap/issues/351</a:t>
            </a:r>
          </a:p>
          <a:p>
            <a:endParaRPr lang="en-US" b="0" dirty="0" smtClean="0"/>
          </a:p>
          <a:p>
            <a:r>
              <a:rPr lang="en-US" b="1" dirty="0" smtClean="0"/>
              <a:t>Issue 2: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/GRNmap/issues/360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7834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03705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73592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4214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51370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26999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50169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/blob/master/documents/Weight-Distributions_Six-Networks_BK2017213.pptx</a:t>
            </a:r>
          </a:p>
          <a:p>
            <a:endParaRPr lang="en-US" dirty="0" smtClean="0"/>
          </a:p>
          <a:p>
            <a:pPr marL="0" marR="0" indent="0" algn="l" defTabSz="456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Issue: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/GRNmap/issues/315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181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/blob/master/documents/L-Curve-Analysis_Varied-Optimization-Data-Size_BK20170909.pptx</a:t>
            </a:r>
          </a:p>
          <a:p>
            <a:endParaRPr lang="en-US" dirty="0" smtClean="0"/>
          </a:p>
          <a:p>
            <a:r>
              <a:rPr lang="en-US" b="1" dirty="0" smtClean="0"/>
              <a:t>Issue 1: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/GRNmap/issues/351</a:t>
            </a:r>
          </a:p>
          <a:p>
            <a:endParaRPr lang="en-US" b="0" dirty="0" smtClean="0"/>
          </a:p>
          <a:p>
            <a:r>
              <a:rPr lang="en-US" b="1" dirty="0" smtClean="0"/>
              <a:t>Issue 2: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/GRNmap/issues/360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59449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72691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/blob/master/documents/L-Curve-Analysis_Varied-Optimization-Data-Size_BK20170909.pptx</a:t>
            </a:r>
          </a:p>
          <a:p>
            <a:endParaRPr lang="en-US" dirty="0" smtClean="0"/>
          </a:p>
          <a:p>
            <a:r>
              <a:rPr lang="en-US" b="1" dirty="0" smtClean="0"/>
              <a:t>Issue 1: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/GRNmap/issues/351</a:t>
            </a:r>
          </a:p>
          <a:p>
            <a:endParaRPr lang="en-US" b="0" dirty="0" smtClean="0"/>
          </a:p>
          <a:p>
            <a:r>
              <a:rPr lang="en-US" b="1" dirty="0" smtClean="0"/>
              <a:t>Issue 2: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/GRNmap/issues/360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59613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/blob/master/documents/Five-Networks_Bar-Chart-Analysis_BK20161116.pptx</a:t>
            </a:r>
          </a:p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Original</a:t>
            </a:r>
            <a:r>
              <a:rPr lang="en-US" b="0" baseline="0" dirty="0" smtClean="0"/>
              <a:t> Note: GCR2, ZAP1, &amp; others have relatively consistent production rates. Can we compare these estimates to published values?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73468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/blob/master/documents/Five-Networks_Bar-Chart-Analysis_BK20161116.pptx</a:t>
            </a:r>
          </a:p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Issue: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/GRNmap/issues/274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4234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/blob/master/documents/Five-Networks_Bar-Chart-Analysis_BK20161116.pptx</a:t>
            </a:r>
          </a:p>
          <a:p>
            <a:endParaRPr lang="en-US" dirty="0" smtClean="0"/>
          </a:p>
          <a:p>
            <a:pPr marL="0" marR="0" indent="0" algn="l" defTabSz="456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Issue: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/GRNmap/issues/274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40240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/blob/master/documents/Five-Networks_Bar-Chart-Analysis_BK20161116.pptx</a:t>
            </a:r>
          </a:p>
          <a:p>
            <a:endParaRPr lang="en-US" dirty="0" smtClean="0"/>
          </a:p>
          <a:p>
            <a:pPr marL="0" marR="0" indent="0" algn="l" defTabSz="456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Issue: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/GRNmap/issues/274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5855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/blob/master/documents/Five-Networks_Bar-Chart-Analysis_BK20161116.pptx</a:t>
            </a:r>
          </a:p>
          <a:p>
            <a:endParaRPr lang="en-US" dirty="0" smtClean="0"/>
          </a:p>
          <a:p>
            <a:pPr marL="0" marR="0" indent="0" algn="l" defTabSz="456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Issue: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/GRNmap/issues/274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98880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/blob/master/documents/Five-Networks_Bar-Chart-Analysis_BK20161116.pptx</a:t>
            </a:r>
          </a:p>
          <a:p>
            <a:endParaRPr lang="en-US" dirty="0" smtClean="0"/>
          </a:p>
          <a:p>
            <a:pPr marL="0" marR="0" indent="0" algn="l" defTabSz="456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Issue: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/GRNmap/issues/274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52826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/blob/master/documents/Five-Networks_Bar-Chart-Analysis_BK20161116.pptx</a:t>
            </a:r>
          </a:p>
          <a:p>
            <a:endParaRPr lang="en-US" dirty="0" smtClean="0"/>
          </a:p>
          <a:p>
            <a:pPr marL="0" marR="0" indent="0" algn="l" defTabSz="456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Issue: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/GRNmap/issues/274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49324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/blob/master/documents/Five-Networks_Bar-Chart-Analysis_BK20161116.pptx</a:t>
            </a:r>
          </a:p>
          <a:p>
            <a:endParaRPr lang="en-US" dirty="0" smtClean="0"/>
          </a:p>
          <a:p>
            <a:pPr marL="0" marR="0" indent="0" algn="l" defTabSz="456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Issue: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/GRNmap/issues/274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395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81155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DahlquistLab</a:t>
            </a:r>
            <a:r>
              <a:rPr lang="en-US" b="0" baseline="0" dirty="0" smtClean="0"/>
              <a:t>/blob/master/data/Spring2017/15-gene_networks_analysis/Graph-Statistics-Comparison_BK20170315.pptx</a:t>
            </a:r>
          </a:p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When present, GCN4 has eigenvector centrality of 1.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289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DahlquistLab</a:t>
            </a:r>
            <a:r>
              <a:rPr lang="en-US" b="0" baseline="0" dirty="0" smtClean="0"/>
              <a:t>/blob/master/data/Spring2017/15-gene_networks_analysis/Graph-Statistics-Comparison_BK20170315.pptx</a:t>
            </a:r>
            <a:endParaRPr lang="en-US" b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8537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DahlquistLab</a:t>
            </a:r>
            <a:r>
              <a:rPr lang="en-US" b="0" baseline="0" dirty="0" smtClean="0"/>
              <a:t>/blob/master/data/Spring2017/15-gene_networks_analysis/Graph-Statistics-Comparison_BK20170315.pptx</a:t>
            </a:r>
            <a:endParaRPr lang="en-US" b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2142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DahlquistLab</a:t>
            </a:r>
            <a:r>
              <a:rPr lang="en-US" b="0" baseline="0" dirty="0" smtClean="0"/>
              <a:t>/blob/master/data/Spring2017/15-gene_networks_analysis/Graph-Statistics-Comparison_BK20170315.pptx</a:t>
            </a:r>
            <a:endParaRPr lang="en-US" b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A114D-3F6D-426C-84B2-29EE28586C7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31193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DahlquistLab</a:t>
            </a:r>
            <a:r>
              <a:rPr lang="en-US" b="0" baseline="0" dirty="0" smtClean="0"/>
              <a:t>/blob/master/data/Spring2017/15-gene_networks_analysis/Graph-Statistics-Comparison_BK20170315.pptx</a:t>
            </a:r>
            <a:endParaRPr lang="en-US" b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9379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/blob/master/data/Spring2017/15-gene_networks_analysis/Regulatory-Relationships_Six-Networks_BK20170313.xlsx</a:t>
            </a:r>
          </a:p>
          <a:p>
            <a:endParaRPr lang="en-US" dirty="0" smtClean="0"/>
          </a:p>
          <a:p>
            <a:pPr marL="0" marR="0" indent="0" algn="l" defTabSz="457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Issue: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/GRNmap/issues/315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21755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/blob/master/data/Spring2017/15-gene_networks_analysis/Regulatory-Relationships_Six-Networks_BK20170313.xlsx</a:t>
            </a:r>
          </a:p>
          <a:p>
            <a:endParaRPr lang="en-US" b="0" dirty="0" smtClean="0"/>
          </a:p>
          <a:p>
            <a:r>
              <a:rPr lang="en-US" b="1" dirty="0" smtClean="0"/>
              <a:t>Issue: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/GRNmap/issues/315</a:t>
            </a:r>
          </a:p>
          <a:p>
            <a:endParaRPr lang="en-US" b="0" dirty="0" smtClean="0"/>
          </a:p>
          <a:p>
            <a:r>
              <a:rPr lang="en-US" b="0" dirty="0" smtClean="0"/>
              <a:t>Motif from poster: HMO1 </a:t>
            </a:r>
            <a:r>
              <a:rPr lang="en-US" b="0" dirty="0" smtClean="0">
                <a:sym typeface="Wingdings"/>
              </a:rPr>
              <a:t> CIN5  YHP1  GLN3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9701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DahlquistLab</a:t>
            </a:r>
            <a:r>
              <a:rPr lang="en-US" b="0" baseline="0" dirty="0" smtClean="0"/>
              <a:t>/blob/master/data/Spring2017/15-gene_networks_analysis/Expression-plots_db1-6_Organized-by-Significant-Pvalues.pptx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18936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DahlquistLab</a:t>
            </a:r>
            <a:r>
              <a:rPr lang="en-US" b="0" baseline="0" dirty="0" smtClean="0"/>
              <a:t>/blob/master/data/Spring2017/15-gene_networks_analysis/Expression-plots_db1-6_Organized-by-Significant-Pvalues.pptx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97536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DahlquistLab</a:t>
            </a:r>
            <a:r>
              <a:rPr lang="en-US" b="0" baseline="0" dirty="0" smtClean="0"/>
              <a:t>/blob/master/data/Spring2017/15-gene_networks_analysis/Expression-plots_db1-6_Organized-by-Significant-Pvalues.pptx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87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7223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DahlquistLab</a:t>
            </a:r>
            <a:r>
              <a:rPr lang="en-US" b="0" baseline="0" dirty="0" smtClean="0"/>
              <a:t>/blob/master/data/Spring2017/15-gene_networks_analysis/Expression-plots_db1-6_Organized-by-Significant-Pvalues.pptx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0229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DahlquistLab</a:t>
            </a:r>
            <a:r>
              <a:rPr lang="en-US" b="0" baseline="0" dirty="0" smtClean="0"/>
              <a:t>/blob/master/data/Spring2017/15-gene_networks_analysis/Expression-plots_db1-6_Organized-by-Significant-Pvalues.pptx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94806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DahlquistLab</a:t>
            </a:r>
            <a:r>
              <a:rPr lang="en-US" b="0" baseline="0" dirty="0" smtClean="0"/>
              <a:t>/blob/master/data/Spring2017/15-gene_networks_analysis/Expression-plots_db1-6_Organized-by-Significant-Pvalues.pptx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78165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DahlquistLab</a:t>
            </a:r>
            <a:r>
              <a:rPr lang="en-US" b="0" baseline="0" dirty="0" smtClean="0"/>
              <a:t>/blob/master/data/Spring2017/15-gene_networks_analysis/Expression-plots_db1-6_Organized-by-Significant-Pvalues.pptx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70045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DahlquistLab</a:t>
            </a:r>
            <a:r>
              <a:rPr lang="en-US" b="0" baseline="0" dirty="0" smtClean="0"/>
              <a:t>/blob/master/data/Spring2017/15-gene_networks_analysis/Expression-plots_db1-6_Organized-by-Significant-Pvalues.pptx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08798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DahlquistLab</a:t>
            </a:r>
            <a:r>
              <a:rPr lang="en-US" b="0" baseline="0" dirty="0" smtClean="0"/>
              <a:t>/blob/master/data/Spring2017/15-gene_networks_analysis/Expression-plots_db1-6_Organized-by-Significant-Pvalues.pptx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8743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DahlquistLab</a:t>
            </a:r>
            <a:r>
              <a:rPr lang="en-US" b="0" baseline="0" dirty="0" smtClean="0"/>
              <a:t>/blob/master/data/Spring2017/15-gene_networks_analysis/Expression-plots_db1-6_Organized-by-Significant-Pvalues.pptx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40931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DahlquistLab</a:t>
            </a:r>
            <a:r>
              <a:rPr lang="en-US" b="0" baseline="0" dirty="0" smtClean="0"/>
              <a:t>/blob/master/data/Spring2017/15-gene_networks_analysis/Expression-plots_db1-6_Organized-by-Significant-Pvalues.pptx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3834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DahlquistLab</a:t>
            </a:r>
            <a:r>
              <a:rPr lang="en-US" b="0" baseline="0" dirty="0" smtClean="0"/>
              <a:t>/blob/master/data/Spring2017/15-gene_networks_analysis/Expression-plots_db1-6_Organized-by-Significant-Pvalues.pptx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99448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DahlquistLab</a:t>
            </a:r>
            <a:r>
              <a:rPr lang="en-US" b="0" baseline="0" dirty="0" smtClean="0"/>
              <a:t>/blob/master/data/Spring2017/15-gene_networks_analysis/Expression-plots_db1-6_Organized-by-Significant-Pvalues.pptx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01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57"/>
            <a:ext cx="37307520" cy="7056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38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77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15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54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69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3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57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0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760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569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1318284"/>
            <a:ext cx="9875520" cy="2808732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318284"/>
            <a:ext cx="28895040" cy="280873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683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11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37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44"/>
            <a:ext cx="3730752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3859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7718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1578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5432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69286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3146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57005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0864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821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7680977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7680977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10/4/17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55"/>
            <a:ext cx="19392902" cy="3070862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3859" indent="0">
              <a:buNone/>
              <a:defRPr sz="9600" b="1"/>
            </a:lvl2pPr>
            <a:lvl3pPr marL="4387718" indent="0">
              <a:buNone/>
              <a:defRPr sz="8600" b="1"/>
            </a:lvl3pPr>
            <a:lvl4pPr marL="6581578" indent="0">
              <a:buNone/>
              <a:defRPr sz="7700" b="1"/>
            </a:lvl4pPr>
            <a:lvl5pPr marL="8775432" indent="0">
              <a:buNone/>
              <a:defRPr sz="7700" b="1"/>
            </a:lvl5pPr>
            <a:lvl6pPr marL="10969286" indent="0">
              <a:buNone/>
              <a:defRPr sz="7700" b="1"/>
            </a:lvl6pPr>
            <a:lvl7pPr marL="13163146" indent="0">
              <a:buNone/>
              <a:defRPr sz="7700" b="1"/>
            </a:lvl7pPr>
            <a:lvl8pPr marL="15357005" indent="0">
              <a:buNone/>
              <a:defRPr sz="7700" b="1"/>
            </a:lvl8pPr>
            <a:lvl9pPr marL="17550864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32" y="7368555"/>
            <a:ext cx="19400520" cy="3070862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3859" indent="0">
              <a:buNone/>
              <a:defRPr sz="9600" b="1"/>
            </a:lvl2pPr>
            <a:lvl3pPr marL="4387718" indent="0">
              <a:buNone/>
              <a:defRPr sz="8600" b="1"/>
            </a:lvl3pPr>
            <a:lvl4pPr marL="6581578" indent="0">
              <a:buNone/>
              <a:defRPr sz="7700" b="1"/>
            </a:lvl4pPr>
            <a:lvl5pPr marL="8775432" indent="0">
              <a:buNone/>
              <a:defRPr sz="7700" b="1"/>
            </a:lvl5pPr>
            <a:lvl6pPr marL="10969286" indent="0">
              <a:buNone/>
              <a:defRPr sz="7700" b="1"/>
            </a:lvl6pPr>
            <a:lvl7pPr marL="13163146" indent="0">
              <a:buNone/>
              <a:defRPr sz="7700" b="1"/>
            </a:lvl7pPr>
            <a:lvl8pPr marL="15357005" indent="0">
              <a:buNone/>
              <a:defRPr sz="7700" b="1"/>
            </a:lvl8pPr>
            <a:lvl9pPr marL="17550864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32" y="10439400"/>
            <a:ext cx="1940052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10/4/17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846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10/4/17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76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10/4/17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517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82" y="1310647"/>
            <a:ext cx="14439902" cy="5577845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67"/>
            <a:ext cx="24536400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82" y="6888497"/>
            <a:ext cx="14439902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3859" indent="0">
              <a:buNone/>
              <a:defRPr sz="5800"/>
            </a:lvl2pPr>
            <a:lvl3pPr marL="4387718" indent="0">
              <a:buNone/>
              <a:defRPr sz="4800"/>
            </a:lvl3pPr>
            <a:lvl4pPr marL="6581578" indent="0">
              <a:buNone/>
              <a:defRPr sz="4300"/>
            </a:lvl4pPr>
            <a:lvl5pPr marL="8775432" indent="0">
              <a:buNone/>
              <a:defRPr sz="4300"/>
            </a:lvl5pPr>
            <a:lvl6pPr marL="10969286" indent="0">
              <a:buNone/>
              <a:defRPr sz="4300"/>
            </a:lvl6pPr>
            <a:lvl7pPr marL="13163146" indent="0">
              <a:buNone/>
              <a:defRPr sz="4300"/>
            </a:lvl7pPr>
            <a:lvl8pPr marL="15357005" indent="0">
              <a:buNone/>
              <a:defRPr sz="4300"/>
            </a:lvl8pPr>
            <a:lvl9pPr marL="17550864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10/4/17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275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92"/>
            <a:ext cx="26334720" cy="2720347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0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3859" indent="0">
              <a:buNone/>
              <a:defRPr sz="13400"/>
            </a:lvl2pPr>
            <a:lvl3pPr marL="4387718" indent="0">
              <a:buNone/>
              <a:defRPr sz="11500"/>
            </a:lvl3pPr>
            <a:lvl4pPr marL="6581578" indent="0">
              <a:buNone/>
              <a:defRPr sz="9600"/>
            </a:lvl4pPr>
            <a:lvl5pPr marL="8775432" indent="0">
              <a:buNone/>
              <a:defRPr sz="9600"/>
            </a:lvl5pPr>
            <a:lvl6pPr marL="10969286" indent="0">
              <a:buNone/>
              <a:defRPr sz="9600"/>
            </a:lvl6pPr>
            <a:lvl7pPr marL="13163146" indent="0">
              <a:buNone/>
              <a:defRPr sz="9600"/>
            </a:lvl7pPr>
            <a:lvl8pPr marL="15357005" indent="0">
              <a:buNone/>
              <a:defRPr sz="9600"/>
            </a:lvl8pPr>
            <a:lvl9pPr marL="17550864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35"/>
            <a:ext cx="26334720" cy="3863342"/>
          </a:xfrm>
        </p:spPr>
        <p:txBody>
          <a:bodyPr/>
          <a:lstStyle>
            <a:lvl1pPr marL="0" indent="0">
              <a:buNone/>
              <a:defRPr sz="6700"/>
            </a:lvl1pPr>
            <a:lvl2pPr marL="2193859" indent="0">
              <a:buNone/>
              <a:defRPr sz="5800"/>
            </a:lvl2pPr>
            <a:lvl3pPr marL="4387718" indent="0">
              <a:buNone/>
              <a:defRPr sz="4800"/>
            </a:lvl3pPr>
            <a:lvl4pPr marL="6581578" indent="0">
              <a:buNone/>
              <a:defRPr sz="4300"/>
            </a:lvl4pPr>
            <a:lvl5pPr marL="8775432" indent="0">
              <a:buNone/>
              <a:defRPr sz="4300"/>
            </a:lvl5pPr>
            <a:lvl6pPr marL="10969286" indent="0">
              <a:buNone/>
              <a:defRPr sz="4300"/>
            </a:lvl6pPr>
            <a:lvl7pPr marL="13163146" indent="0">
              <a:buNone/>
              <a:defRPr sz="4300"/>
            </a:lvl7pPr>
            <a:lvl8pPr marL="15357005" indent="0">
              <a:buNone/>
              <a:defRPr sz="4300"/>
            </a:lvl8pPr>
            <a:lvl9pPr marL="17550864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10/4/17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8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7"/>
            <a:ext cx="39502080" cy="5486400"/>
          </a:xfrm>
          <a:prstGeom prst="rect">
            <a:avLst/>
          </a:prstGeom>
        </p:spPr>
        <p:txBody>
          <a:bodyPr vert="horz" lIns="438768" tIns="219389" rIns="438768" bIns="219389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77"/>
            <a:ext cx="39502080" cy="21724622"/>
          </a:xfrm>
          <a:prstGeom prst="rect">
            <a:avLst/>
          </a:prstGeom>
        </p:spPr>
        <p:txBody>
          <a:bodyPr vert="horz" lIns="438768" tIns="219389" rIns="438768" bIns="21938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97"/>
            <a:ext cx="10241280" cy="1752600"/>
          </a:xfrm>
          <a:prstGeom prst="rect">
            <a:avLst/>
          </a:prstGeom>
        </p:spPr>
        <p:txBody>
          <a:bodyPr vert="horz" lIns="438768" tIns="219389" rIns="438768" bIns="219389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15565-EC65-794A-8BBD-C71D0CCFD15D}" type="datetimeFigureOut">
              <a:rPr lang="en-US" smtClean="0"/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97"/>
            <a:ext cx="13898880" cy="1752600"/>
          </a:xfrm>
          <a:prstGeom prst="rect">
            <a:avLst/>
          </a:prstGeom>
        </p:spPr>
        <p:txBody>
          <a:bodyPr vert="horz" lIns="438768" tIns="219389" rIns="438768" bIns="219389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5" y="30510497"/>
            <a:ext cx="10241280" cy="1752600"/>
          </a:xfrm>
          <a:prstGeom prst="rect">
            <a:avLst/>
          </a:prstGeom>
        </p:spPr>
        <p:txBody>
          <a:bodyPr vert="horz" lIns="438768" tIns="219389" rIns="438768" bIns="219389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422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2193859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392" indent="-1645392" algn="l" defTabSz="2193859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5018" indent="-1371158" algn="l" defTabSz="2193859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4643" indent="-1096925" algn="l" defTabSz="2193859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78502" indent="-1096925" algn="l" defTabSz="2193859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2362" indent="-1096925" algn="l" defTabSz="2193859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66221" indent="-1096925" algn="l" defTabSz="2193859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0080" indent="-1096925" algn="l" defTabSz="2193859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3930" indent="-1096925" algn="l" defTabSz="2193859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47789" indent="-1096925" algn="l" defTabSz="2193859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3859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3859" algn="l" defTabSz="2193859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7718" algn="l" defTabSz="2193859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1578" algn="l" defTabSz="2193859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5432" algn="l" defTabSz="2193859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69286" algn="l" defTabSz="2193859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3146" algn="l" defTabSz="2193859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57005" algn="l" defTabSz="2193859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0864" algn="l" defTabSz="2193859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5" Type="http://schemas.openxmlformats.org/officeDocument/2006/relationships/image" Target="../media/image24.jpg"/><Relationship Id="rId6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jpg"/><Relationship Id="rId4" Type="http://schemas.openxmlformats.org/officeDocument/2006/relationships/image" Target="../media/image210.jpg"/><Relationship Id="rId5" Type="http://schemas.openxmlformats.org/officeDocument/2006/relationships/image" Target="../media/image211.jpg"/><Relationship Id="rId6" Type="http://schemas.openxmlformats.org/officeDocument/2006/relationships/image" Target="../media/image212.jpg"/><Relationship Id="rId7" Type="http://schemas.openxmlformats.org/officeDocument/2006/relationships/image" Target="../media/image213.jpg"/><Relationship Id="rId8" Type="http://schemas.openxmlformats.org/officeDocument/2006/relationships/image" Target="../media/image214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jpg"/><Relationship Id="rId4" Type="http://schemas.openxmlformats.org/officeDocument/2006/relationships/image" Target="../media/image216.jpg"/><Relationship Id="rId5" Type="http://schemas.openxmlformats.org/officeDocument/2006/relationships/image" Target="../media/image217.jpg"/><Relationship Id="rId6" Type="http://schemas.openxmlformats.org/officeDocument/2006/relationships/image" Target="../media/image218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jpg"/><Relationship Id="rId4" Type="http://schemas.openxmlformats.org/officeDocument/2006/relationships/image" Target="../media/image220.jpg"/><Relationship Id="rId5" Type="http://schemas.openxmlformats.org/officeDocument/2006/relationships/image" Target="../media/image221.jpg"/><Relationship Id="rId6" Type="http://schemas.openxmlformats.org/officeDocument/2006/relationships/image" Target="../media/image222.jpg"/><Relationship Id="rId7" Type="http://schemas.openxmlformats.org/officeDocument/2006/relationships/image" Target="../media/image223.jpg"/><Relationship Id="rId8" Type="http://schemas.openxmlformats.org/officeDocument/2006/relationships/image" Target="../media/image224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4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22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4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230.emf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5" Type="http://schemas.openxmlformats.org/officeDocument/2006/relationships/image" Target="../media/image28.jpg"/><Relationship Id="rId6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231.emf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232.em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233.em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234.emf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235.em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emf"/><Relationship Id="rId4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237.emf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238.emf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239.em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4" Type="http://schemas.openxmlformats.org/officeDocument/2006/relationships/image" Target="../media/image241.png"/><Relationship Id="rId5" Type="http://schemas.openxmlformats.org/officeDocument/2006/relationships/image" Target="../media/image242.png"/><Relationship Id="rId6" Type="http://schemas.openxmlformats.org/officeDocument/2006/relationships/image" Target="../media/image243.png"/><Relationship Id="rId7" Type="http://schemas.openxmlformats.org/officeDocument/2006/relationships/image" Target="../media/image244.png"/><Relationship Id="rId8" Type="http://schemas.openxmlformats.org/officeDocument/2006/relationships/image" Target="../media/image245.png"/><Relationship Id="rId9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4" Type="http://schemas.openxmlformats.org/officeDocument/2006/relationships/image" Target="../media/image247.png"/><Relationship Id="rId5" Type="http://schemas.openxmlformats.org/officeDocument/2006/relationships/image" Target="../media/image248.png"/><Relationship Id="rId6" Type="http://schemas.openxmlformats.org/officeDocument/2006/relationships/image" Target="../media/image249.png"/><Relationship Id="rId7" Type="http://schemas.openxmlformats.org/officeDocument/2006/relationships/image" Target="../media/image250.png"/><Relationship Id="rId8" Type="http://schemas.openxmlformats.org/officeDocument/2006/relationships/image" Target="../media/image251.png"/><Relationship Id="rId9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253.emf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254.emf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255.emf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256.emf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257.emf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258.emf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259.emf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26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4" Type="http://schemas.openxmlformats.org/officeDocument/2006/relationships/image" Target="../media/image36.jp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4" Type="http://schemas.openxmlformats.org/officeDocument/2006/relationships/image" Target="../media/image40.jpg"/><Relationship Id="rId5" Type="http://schemas.openxmlformats.org/officeDocument/2006/relationships/image" Target="../media/image41.jpg"/><Relationship Id="rId6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4" Type="http://schemas.openxmlformats.org/officeDocument/2006/relationships/image" Target="../media/image44.jpg"/><Relationship Id="rId5" Type="http://schemas.openxmlformats.org/officeDocument/2006/relationships/image" Target="../media/image45.jpg"/><Relationship Id="rId6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4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4.JP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4.emf"/><Relationship Id="rId12" Type="http://schemas.openxmlformats.org/officeDocument/2006/relationships/package" Target="../embeddings/Microsoft_Excel_Sheet3.xlsx"/><Relationship Id="rId13" Type="http://schemas.openxmlformats.org/officeDocument/2006/relationships/image" Target="../media/image55.emf"/><Relationship Id="rId14" Type="http://schemas.openxmlformats.org/officeDocument/2006/relationships/package" Target="../embeddings/Microsoft_Excel_Sheet4.xlsx"/><Relationship Id="rId15" Type="http://schemas.openxmlformats.org/officeDocument/2006/relationships/image" Target="../media/image5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30.xml"/><Relationship Id="rId4" Type="http://schemas.openxmlformats.org/officeDocument/2006/relationships/image" Target="../media/image57.jpg"/><Relationship Id="rId5" Type="http://schemas.openxmlformats.org/officeDocument/2006/relationships/image" Target="../media/image58.jpg"/><Relationship Id="rId6" Type="http://schemas.openxmlformats.org/officeDocument/2006/relationships/image" Target="../media/image59.jpg"/><Relationship Id="rId7" Type="http://schemas.openxmlformats.org/officeDocument/2006/relationships/image" Target="../media/image60.jpg"/><Relationship Id="rId8" Type="http://schemas.openxmlformats.org/officeDocument/2006/relationships/package" Target="../embeddings/Microsoft_Excel_Sheet1.xlsx"/><Relationship Id="rId9" Type="http://schemas.openxmlformats.org/officeDocument/2006/relationships/image" Target="../media/image53.emf"/><Relationship Id="rId10" Type="http://schemas.openxmlformats.org/officeDocument/2006/relationships/package" Target="../embeddings/Microsoft_Excel_Sheet2.xlsx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2.emf"/><Relationship Id="rId12" Type="http://schemas.openxmlformats.org/officeDocument/2006/relationships/package" Target="../embeddings/Microsoft_Excel_Sheet7.xlsx"/><Relationship Id="rId13" Type="http://schemas.openxmlformats.org/officeDocument/2006/relationships/image" Target="../media/image63.emf"/><Relationship Id="rId14" Type="http://schemas.openxmlformats.org/officeDocument/2006/relationships/package" Target="../embeddings/Microsoft_Excel_Sheet8.xlsx"/><Relationship Id="rId15" Type="http://schemas.openxmlformats.org/officeDocument/2006/relationships/image" Target="../media/image6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31.xml"/><Relationship Id="rId4" Type="http://schemas.openxmlformats.org/officeDocument/2006/relationships/image" Target="../media/image65.jpg"/><Relationship Id="rId5" Type="http://schemas.openxmlformats.org/officeDocument/2006/relationships/image" Target="../media/image66.jpg"/><Relationship Id="rId6" Type="http://schemas.openxmlformats.org/officeDocument/2006/relationships/image" Target="../media/image67.jpg"/><Relationship Id="rId7" Type="http://schemas.openxmlformats.org/officeDocument/2006/relationships/image" Target="../media/image68.jpg"/><Relationship Id="rId8" Type="http://schemas.openxmlformats.org/officeDocument/2006/relationships/package" Target="../embeddings/Microsoft_Excel_Sheet5.xlsx"/><Relationship Id="rId9" Type="http://schemas.openxmlformats.org/officeDocument/2006/relationships/image" Target="../media/image61.emf"/><Relationship Id="rId10" Type="http://schemas.openxmlformats.org/officeDocument/2006/relationships/package" Target="../embeddings/Microsoft_Excel_Sheet6.xlsx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0.emf"/><Relationship Id="rId12" Type="http://schemas.openxmlformats.org/officeDocument/2006/relationships/package" Target="../embeddings/Microsoft_Excel_Sheet11.xlsx"/><Relationship Id="rId13" Type="http://schemas.openxmlformats.org/officeDocument/2006/relationships/image" Target="../media/image71.emf"/><Relationship Id="rId14" Type="http://schemas.openxmlformats.org/officeDocument/2006/relationships/package" Target="../embeddings/Microsoft_Excel_Sheet12.xlsx"/><Relationship Id="rId15" Type="http://schemas.openxmlformats.org/officeDocument/2006/relationships/image" Target="../media/image72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32.xml"/><Relationship Id="rId4" Type="http://schemas.openxmlformats.org/officeDocument/2006/relationships/image" Target="../media/image73.jpg"/><Relationship Id="rId5" Type="http://schemas.openxmlformats.org/officeDocument/2006/relationships/image" Target="../media/image74.jpg"/><Relationship Id="rId6" Type="http://schemas.openxmlformats.org/officeDocument/2006/relationships/image" Target="../media/image75.jpg"/><Relationship Id="rId7" Type="http://schemas.openxmlformats.org/officeDocument/2006/relationships/image" Target="../media/image76.jpg"/><Relationship Id="rId8" Type="http://schemas.openxmlformats.org/officeDocument/2006/relationships/package" Target="../embeddings/Microsoft_Excel_Sheet9.xlsx"/><Relationship Id="rId9" Type="http://schemas.openxmlformats.org/officeDocument/2006/relationships/image" Target="../media/image69.emf"/><Relationship Id="rId10" Type="http://schemas.openxmlformats.org/officeDocument/2006/relationships/package" Target="../embeddings/Microsoft_Excel_Sheet10.xlsx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package" Target="../embeddings/Microsoft_Excel_Sheet14.xlsx"/><Relationship Id="rId12" Type="http://schemas.openxmlformats.org/officeDocument/2006/relationships/image" Target="../media/image78.emf"/><Relationship Id="rId13" Type="http://schemas.openxmlformats.org/officeDocument/2006/relationships/package" Target="../embeddings/Microsoft_Excel_Sheet15.xlsx"/><Relationship Id="rId14" Type="http://schemas.openxmlformats.org/officeDocument/2006/relationships/image" Target="../media/image79.emf"/><Relationship Id="rId15" Type="http://schemas.openxmlformats.org/officeDocument/2006/relationships/package" Target="../embeddings/Microsoft_Excel_Sheet16.xlsx"/><Relationship Id="rId16" Type="http://schemas.openxmlformats.org/officeDocument/2006/relationships/image" Target="../media/image80.emf"/><Relationship Id="rId17" Type="http://schemas.openxmlformats.org/officeDocument/2006/relationships/package" Target="../embeddings/Microsoft_Excel_Sheet17.xlsx"/><Relationship Id="rId18" Type="http://schemas.openxmlformats.org/officeDocument/2006/relationships/image" Target="../media/image81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33.xml"/><Relationship Id="rId4" Type="http://schemas.openxmlformats.org/officeDocument/2006/relationships/image" Target="../media/image82.jpg"/><Relationship Id="rId5" Type="http://schemas.openxmlformats.org/officeDocument/2006/relationships/image" Target="../media/image83.jpg"/><Relationship Id="rId6" Type="http://schemas.openxmlformats.org/officeDocument/2006/relationships/image" Target="../media/image84.jpg"/><Relationship Id="rId7" Type="http://schemas.openxmlformats.org/officeDocument/2006/relationships/image" Target="../media/image85.jpg"/><Relationship Id="rId8" Type="http://schemas.openxmlformats.org/officeDocument/2006/relationships/image" Target="../media/image86.jpg"/><Relationship Id="rId9" Type="http://schemas.openxmlformats.org/officeDocument/2006/relationships/package" Target="../embeddings/Microsoft_Excel_Sheet13.xlsx"/><Relationship Id="rId10" Type="http://schemas.openxmlformats.org/officeDocument/2006/relationships/image" Target="../media/image77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9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0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4" Type="http://schemas.openxmlformats.org/officeDocument/2006/relationships/image" Target="../media/image92.jpg"/><Relationship Id="rId5" Type="http://schemas.openxmlformats.org/officeDocument/2006/relationships/image" Target="../media/image93.jpg"/><Relationship Id="rId6" Type="http://schemas.openxmlformats.org/officeDocument/2006/relationships/image" Target="../media/image94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4" Type="http://schemas.openxmlformats.org/officeDocument/2006/relationships/image" Target="../media/image96.jpg"/><Relationship Id="rId5" Type="http://schemas.openxmlformats.org/officeDocument/2006/relationships/image" Target="../media/image97.jpg"/><Relationship Id="rId6" Type="http://schemas.openxmlformats.org/officeDocument/2006/relationships/image" Target="../media/image98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4" Type="http://schemas.openxmlformats.org/officeDocument/2006/relationships/image" Target="../media/image100.jpg"/><Relationship Id="rId5" Type="http://schemas.openxmlformats.org/officeDocument/2006/relationships/image" Target="../media/image101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4" Type="http://schemas.openxmlformats.org/officeDocument/2006/relationships/image" Target="../media/image103.jpg"/><Relationship Id="rId5" Type="http://schemas.openxmlformats.org/officeDocument/2006/relationships/image" Target="../media/image104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07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8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4" Type="http://schemas.openxmlformats.org/officeDocument/2006/relationships/image" Target="../media/image110.jpg"/><Relationship Id="rId5" Type="http://schemas.openxmlformats.org/officeDocument/2006/relationships/image" Target="../media/image111.jpg"/><Relationship Id="rId6" Type="http://schemas.openxmlformats.org/officeDocument/2006/relationships/image" Target="../media/image112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4" Type="http://schemas.openxmlformats.org/officeDocument/2006/relationships/image" Target="../media/image114.jpg"/><Relationship Id="rId5" Type="http://schemas.openxmlformats.org/officeDocument/2006/relationships/image" Target="../media/image115.jpg"/><Relationship Id="rId6" Type="http://schemas.openxmlformats.org/officeDocument/2006/relationships/image" Target="../media/image116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4" Type="http://schemas.openxmlformats.org/officeDocument/2006/relationships/image" Target="../media/image118.jpg"/><Relationship Id="rId5" Type="http://schemas.openxmlformats.org/officeDocument/2006/relationships/image" Target="../media/image119.jpg"/><Relationship Id="rId6" Type="http://schemas.openxmlformats.org/officeDocument/2006/relationships/image" Target="../media/image120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4" Type="http://schemas.openxmlformats.org/officeDocument/2006/relationships/image" Target="../media/image122.jpg"/><Relationship Id="rId5" Type="http://schemas.openxmlformats.org/officeDocument/2006/relationships/image" Target="../media/image123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24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27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4" Type="http://schemas.openxmlformats.org/officeDocument/2006/relationships/image" Target="../media/image129.jpg"/><Relationship Id="rId5" Type="http://schemas.openxmlformats.org/officeDocument/2006/relationships/image" Target="../media/image130.jpg"/><Relationship Id="rId6" Type="http://schemas.openxmlformats.org/officeDocument/2006/relationships/image" Target="../media/image131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4" Type="http://schemas.openxmlformats.org/officeDocument/2006/relationships/image" Target="../media/image133.jpg"/><Relationship Id="rId5" Type="http://schemas.openxmlformats.org/officeDocument/2006/relationships/image" Target="../media/image134.jpg"/><Relationship Id="rId6" Type="http://schemas.openxmlformats.org/officeDocument/2006/relationships/image" Target="../media/image135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4" Type="http://schemas.openxmlformats.org/officeDocument/2006/relationships/image" Target="../media/image137.jpg"/><Relationship Id="rId5" Type="http://schemas.openxmlformats.org/officeDocument/2006/relationships/image" Target="../media/image138.jpg"/><Relationship Id="rId6" Type="http://schemas.openxmlformats.org/officeDocument/2006/relationships/image" Target="../media/image139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g"/><Relationship Id="rId4" Type="http://schemas.openxmlformats.org/officeDocument/2006/relationships/image" Target="../media/image141.jpg"/><Relationship Id="rId5" Type="http://schemas.openxmlformats.org/officeDocument/2006/relationships/image" Target="../media/image142.jpg"/><Relationship Id="rId6" Type="http://schemas.openxmlformats.org/officeDocument/2006/relationships/image" Target="../media/image143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44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47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48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49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50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51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52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53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54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5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jpg"/><Relationship Id="rId6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56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57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58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59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60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61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4" Type="http://schemas.openxmlformats.org/officeDocument/2006/relationships/image" Target="../media/image163.jpeg"/><Relationship Id="rId5" Type="http://schemas.openxmlformats.org/officeDocument/2006/relationships/image" Target="../media/image164.jpeg"/><Relationship Id="rId6" Type="http://schemas.openxmlformats.org/officeDocument/2006/relationships/image" Target="../media/image165.jpeg"/><Relationship Id="rId7" Type="http://schemas.openxmlformats.org/officeDocument/2006/relationships/image" Target="../media/image166.jpeg"/><Relationship Id="rId8" Type="http://schemas.openxmlformats.org/officeDocument/2006/relationships/image" Target="../media/image167.jpeg"/><Relationship Id="rId9" Type="http://schemas.openxmlformats.org/officeDocument/2006/relationships/image" Target="../media/image16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4" Type="http://schemas.openxmlformats.org/officeDocument/2006/relationships/image" Target="../media/image170.jpeg"/><Relationship Id="rId5" Type="http://schemas.openxmlformats.org/officeDocument/2006/relationships/image" Target="../media/image171.jpeg"/><Relationship Id="rId6" Type="http://schemas.openxmlformats.org/officeDocument/2006/relationships/image" Target="../media/image172.jpeg"/><Relationship Id="rId7" Type="http://schemas.openxmlformats.org/officeDocument/2006/relationships/image" Target="../media/image173.jpeg"/><Relationship Id="rId8" Type="http://schemas.openxmlformats.org/officeDocument/2006/relationships/image" Target="../media/image17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5" Type="http://schemas.openxmlformats.org/officeDocument/2006/relationships/image" Target="../media/image20.jpg"/><Relationship Id="rId6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4" Type="http://schemas.openxmlformats.org/officeDocument/2006/relationships/image" Target="../media/image176.jpeg"/><Relationship Id="rId5" Type="http://schemas.openxmlformats.org/officeDocument/2006/relationships/image" Target="../media/image177.jpeg"/><Relationship Id="rId6" Type="http://schemas.openxmlformats.org/officeDocument/2006/relationships/image" Target="../media/image178.jpeg"/><Relationship Id="rId7" Type="http://schemas.openxmlformats.org/officeDocument/2006/relationships/image" Target="../media/image17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4" Type="http://schemas.openxmlformats.org/officeDocument/2006/relationships/image" Target="../media/image68.jpg"/><Relationship Id="rId5" Type="http://schemas.openxmlformats.org/officeDocument/2006/relationships/image" Target="../media/image75.jpg"/><Relationship Id="rId6" Type="http://schemas.openxmlformats.org/officeDocument/2006/relationships/image" Target="../media/image8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4" Type="http://schemas.openxmlformats.org/officeDocument/2006/relationships/image" Target="../media/image181.jpeg"/><Relationship Id="rId5" Type="http://schemas.openxmlformats.org/officeDocument/2006/relationships/image" Target="../media/image182.jpeg"/><Relationship Id="rId6" Type="http://schemas.openxmlformats.org/officeDocument/2006/relationships/image" Target="../media/image183.jpeg"/><Relationship Id="rId7" Type="http://schemas.openxmlformats.org/officeDocument/2006/relationships/image" Target="../media/image184.jpeg"/><Relationship Id="rId8" Type="http://schemas.openxmlformats.org/officeDocument/2006/relationships/image" Target="../media/image185.jpeg"/><Relationship Id="rId9" Type="http://schemas.openxmlformats.org/officeDocument/2006/relationships/image" Target="../media/image186.jpeg"/><Relationship Id="rId10" Type="http://schemas.openxmlformats.org/officeDocument/2006/relationships/image" Target="../media/image18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4" Type="http://schemas.openxmlformats.org/officeDocument/2006/relationships/image" Target="../media/image96.jpg"/><Relationship Id="rId5" Type="http://schemas.openxmlformats.org/officeDocument/2006/relationships/image" Target="../media/image102.jpg"/><Relationship Id="rId6" Type="http://schemas.openxmlformats.org/officeDocument/2006/relationships/image" Target="../media/image103.jpg"/><Relationship Id="rId7" Type="http://schemas.openxmlformats.org/officeDocument/2006/relationships/image" Target="../media/image104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4" Type="http://schemas.openxmlformats.org/officeDocument/2006/relationships/image" Target="../media/image98.jpg"/><Relationship Id="rId5" Type="http://schemas.openxmlformats.org/officeDocument/2006/relationships/image" Target="../media/image188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jpeg"/><Relationship Id="rId4" Type="http://schemas.openxmlformats.org/officeDocument/2006/relationships/image" Target="../media/image190.jpeg"/><Relationship Id="rId5" Type="http://schemas.openxmlformats.org/officeDocument/2006/relationships/image" Target="../media/image191.jpeg"/><Relationship Id="rId6" Type="http://schemas.openxmlformats.org/officeDocument/2006/relationships/image" Target="../media/image192.jpeg"/><Relationship Id="rId7" Type="http://schemas.openxmlformats.org/officeDocument/2006/relationships/image" Target="../media/image193.jpeg"/><Relationship Id="rId8" Type="http://schemas.openxmlformats.org/officeDocument/2006/relationships/image" Target="../media/image19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g"/><Relationship Id="rId4" Type="http://schemas.openxmlformats.org/officeDocument/2006/relationships/image" Target="../media/image196.jpg"/><Relationship Id="rId5" Type="http://schemas.openxmlformats.org/officeDocument/2006/relationships/image" Target="../media/image197.jpg"/><Relationship Id="rId6" Type="http://schemas.openxmlformats.org/officeDocument/2006/relationships/image" Target="../media/image198.jpg"/><Relationship Id="rId7" Type="http://schemas.openxmlformats.org/officeDocument/2006/relationships/image" Target="../media/image199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g"/><Relationship Id="rId4" Type="http://schemas.openxmlformats.org/officeDocument/2006/relationships/image" Target="../media/image201.jpg"/><Relationship Id="rId5" Type="http://schemas.openxmlformats.org/officeDocument/2006/relationships/image" Target="../media/image202.jpg"/><Relationship Id="rId6" Type="http://schemas.openxmlformats.org/officeDocument/2006/relationships/image" Target="../media/image203.jpg"/><Relationship Id="rId7" Type="http://schemas.openxmlformats.org/officeDocument/2006/relationships/image" Target="../media/image204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g"/><Relationship Id="rId4" Type="http://schemas.openxmlformats.org/officeDocument/2006/relationships/image" Target="../media/image206.jpg"/><Relationship Id="rId5" Type="http://schemas.openxmlformats.org/officeDocument/2006/relationships/image" Target="../media/image207.jpg"/><Relationship Id="rId6" Type="http://schemas.openxmlformats.org/officeDocument/2006/relationships/image" Target="../media/image208.jpg"/><Relationship Id="rId7" Type="http://schemas.openxmlformats.org/officeDocument/2006/relationships/image" Target="../media/image198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968462"/>
            <a:ext cx="43891200" cy="16202171"/>
          </a:xfrm>
        </p:spPr>
        <p:txBody>
          <a:bodyPr>
            <a:noAutofit/>
          </a:bodyPr>
          <a:lstStyle/>
          <a:p>
            <a:r>
              <a:rPr lang="en-US" sz="14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Modeling of Small Database-Derived and Random Gene Regulatory Networks Elucidates the Transcriptional Response to Cold Shock in </a:t>
            </a:r>
            <a:r>
              <a:rPr lang="en-US" sz="147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Saccharomyces Cerevisiae</a:t>
            </a:r>
            <a:endParaRPr lang="en-US" sz="14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31973" y="20170633"/>
            <a:ext cx="32918400" cy="10941456"/>
          </a:xfrm>
        </p:spPr>
        <p:txBody>
          <a:bodyPr>
            <a:noAutofit/>
          </a:bodyPr>
          <a:lstStyle/>
          <a:p>
            <a:r>
              <a:rPr lang="en-US" sz="82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Data Analysis Team</a:t>
            </a:r>
            <a:endParaRPr lang="en-US" sz="8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8200" dirty="0" smtClean="0">
                <a:latin typeface="Arial" panose="020B0604020202020204" pitchFamily="34" charset="0"/>
                <a:cs typeface="Arial" panose="020B0604020202020204" pitchFamily="34" charset="0"/>
              </a:rPr>
              <a:t>Kam D. Dahlquist</a:t>
            </a:r>
            <a:r>
              <a:rPr lang="en-US" sz="8200" dirty="0">
                <a:latin typeface="Arial" panose="020B0604020202020204" pitchFamily="34" charset="0"/>
                <a:cs typeface="Arial" panose="020B0604020202020204" pitchFamily="34" charset="0"/>
              </a:rPr>
              <a:t>, Ph.D. and </a:t>
            </a:r>
            <a:r>
              <a:rPr lang="en-US" sz="8200" dirty="0" smtClean="0">
                <a:latin typeface="Arial" panose="020B0604020202020204" pitchFamily="34" charset="0"/>
                <a:cs typeface="Arial" panose="020B0604020202020204" pitchFamily="34" charset="0"/>
              </a:rPr>
              <a:t>Ben G. </a:t>
            </a:r>
            <a:r>
              <a:rPr lang="en-US" sz="8200" dirty="0">
                <a:latin typeface="Arial" panose="020B0604020202020204" pitchFamily="34" charset="0"/>
                <a:cs typeface="Arial" panose="020B0604020202020204" pitchFamily="34" charset="0"/>
              </a:rPr>
              <a:t>Fitzpatrick, Ph.D.</a:t>
            </a:r>
          </a:p>
          <a:p>
            <a:endParaRPr lang="en-US" sz="8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8200" dirty="0">
                <a:latin typeface="Arial" panose="020B0604020202020204" pitchFamily="34" charset="0"/>
                <a:cs typeface="Arial" panose="020B0604020202020204" pitchFamily="34" charset="0"/>
              </a:rPr>
              <a:t>Departments of Biology and Mathematics</a:t>
            </a:r>
          </a:p>
          <a:p>
            <a:r>
              <a:rPr lang="en-US" sz="8200" dirty="0">
                <a:latin typeface="Arial" panose="020B0604020202020204" pitchFamily="34" charset="0"/>
                <a:cs typeface="Arial" panose="020B0604020202020204" pitchFamily="34" charset="0"/>
              </a:rPr>
              <a:t>Loyola Marymount University</a:t>
            </a:r>
          </a:p>
          <a:p>
            <a:r>
              <a:rPr lang="en-US" sz="8200" dirty="0" smtClean="0">
                <a:latin typeface="Arial" panose="020B0604020202020204" pitchFamily="34" charset="0"/>
                <a:cs typeface="Arial" panose="020B0604020202020204" pitchFamily="34" charset="0"/>
              </a:rPr>
              <a:t>Fall 2016 — Fall 2017</a:t>
            </a:r>
            <a:endParaRPr lang="en-US" sz="8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243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927" y="4312123"/>
            <a:ext cx="13650163" cy="136501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8151" y="4312123"/>
            <a:ext cx="13650163" cy="136501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927" y="18557506"/>
            <a:ext cx="13650163" cy="136501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8151" y="18557506"/>
            <a:ext cx="13650163" cy="136501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43881"/>
            <a:ext cx="43891200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dirty="0">
                <a:latin typeface="Arial" panose="020B0604020202020204" pitchFamily="34" charset="0"/>
                <a:cs typeface="Arial" panose="020B0604020202020204" pitchFamily="34" charset="0"/>
              </a:rPr>
              <a:t>GRNmap Output Estimation of HAP4, HMO1, MSN2, </a:t>
            </a:r>
            <a:r>
              <a:rPr lang="en-US" sz="1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and SFP1</a:t>
            </a:r>
            <a:r>
              <a:rPr lang="en-US" sz="115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228472"/>
              </p:ext>
            </p:extLst>
          </p:nvPr>
        </p:nvGraphicFramePr>
        <p:xfrm>
          <a:off x="18905244" y="4083535"/>
          <a:ext cx="3063240" cy="5486405"/>
        </p:xfrm>
        <a:graphic>
          <a:graphicData uri="http://schemas.openxmlformats.org/drawingml/2006/table">
            <a:tbl>
              <a:tblPr/>
              <a:tblGrid>
                <a:gridCol w="3063240"/>
              </a:tblGrid>
              <a:tr h="1234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0.7307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0.4821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0.0773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 dirty="0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0.4165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0.9262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0.0157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756831"/>
              </p:ext>
            </p:extLst>
          </p:nvPr>
        </p:nvGraphicFramePr>
        <p:xfrm>
          <a:off x="18905244" y="18328058"/>
          <a:ext cx="3063240" cy="5486405"/>
        </p:xfrm>
        <a:graphic>
          <a:graphicData uri="http://schemas.openxmlformats.org/drawingml/2006/table">
            <a:tbl>
              <a:tblPr/>
              <a:tblGrid>
                <a:gridCol w="3063240"/>
              </a:tblGrid>
              <a:tr h="1234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0.3056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0.2208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0.3427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0.0168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0.8021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0.0836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328551"/>
              </p:ext>
            </p:extLst>
          </p:nvPr>
        </p:nvGraphicFramePr>
        <p:xfrm>
          <a:off x="36290268" y="18328058"/>
          <a:ext cx="3063240" cy="5486405"/>
        </p:xfrm>
        <a:graphic>
          <a:graphicData uri="http://schemas.openxmlformats.org/drawingml/2006/table">
            <a:tbl>
              <a:tblPr/>
              <a:tblGrid>
                <a:gridCol w="3063240"/>
              </a:tblGrid>
              <a:tr h="1234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0.4097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0.0494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0.0751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0.0533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0.8354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0.0021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226970"/>
              </p:ext>
            </p:extLst>
          </p:nvPr>
        </p:nvGraphicFramePr>
        <p:xfrm>
          <a:off x="36290268" y="4083535"/>
          <a:ext cx="3063240" cy="5486405"/>
        </p:xfrm>
        <a:graphic>
          <a:graphicData uri="http://schemas.openxmlformats.org/drawingml/2006/table">
            <a:tbl>
              <a:tblPr/>
              <a:tblGrid>
                <a:gridCol w="3063240"/>
              </a:tblGrid>
              <a:tr h="1234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0.0397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0.0022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0.0025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0.4244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0.5758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0.0011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7580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82" y="5978261"/>
            <a:ext cx="13167360" cy="131673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363" y="5978261"/>
            <a:ext cx="13167360" cy="131673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526" y="5978261"/>
            <a:ext cx="13167355" cy="13167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86" y="19221307"/>
            <a:ext cx="13167360" cy="131673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8395" y="19145621"/>
            <a:ext cx="13167360" cy="131673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504" y="19221307"/>
            <a:ext cx="13167360" cy="131673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75654" y="1589170"/>
            <a:ext cx="38537232" cy="3031363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r>
              <a:rPr lang="en-US" dirty="0" smtClean="0"/>
              <a:t>Db network 6 expression plots of genes with significant p values for 2 or more strains.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776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560" y="5524238"/>
            <a:ext cx="13167360" cy="131673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5278" y="5524238"/>
            <a:ext cx="13167360" cy="131673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560" y="19751040"/>
            <a:ext cx="13167360" cy="13167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5278" y="19751040"/>
            <a:ext cx="13167360" cy="131673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72878" y="2043226"/>
            <a:ext cx="35415658" cy="3031363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r>
              <a:rPr lang="en-US" dirty="0" smtClean="0"/>
              <a:t>Db network 6 expression plots for genes with one significant p value across all strains.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98761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78285"/>
            <a:ext cx="13167360" cy="131673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3542" y="5978285"/>
            <a:ext cx="13167360" cy="131673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7080" y="5978285"/>
            <a:ext cx="13167360" cy="13167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51040"/>
            <a:ext cx="13167360" cy="131673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3542" y="19751040"/>
            <a:ext cx="13167360" cy="131673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7080" y="19751040"/>
            <a:ext cx="13167360" cy="131673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45908" y="2270258"/>
            <a:ext cx="37402114" cy="1701768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r>
              <a:rPr lang="en-US" dirty="0" smtClean="0"/>
              <a:t>Db network 6 expression plots of genes with no significant p values for all strains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1803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Identifying Determinants </a:t>
            </a:r>
            <a:br>
              <a:rPr lang="en-US" dirty="0" smtClean="0"/>
            </a:br>
            <a:r>
              <a:rPr lang="en-US" dirty="0" smtClean="0"/>
              <a:t>of MSE in db1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34004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365760"/>
            <a:ext cx="39502080" cy="5486400"/>
          </a:xfrm>
        </p:spPr>
        <p:txBody>
          <a:bodyPr/>
          <a:lstStyle/>
          <a:p>
            <a:r>
              <a:rPr lang="en-US" dirty="0" smtClean="0"/>
              <a:t>db1: </a:t>
            </a:r>
            <a:r>
              <a:rPr lang="en-US" dirty="0" err="1" smtClean="0"/>
              <a:t>Collinearity</a:t>
            </a:r>
            <a:r>
              <a:rPr lang="en-US" dirty="0" smtClean="0"/>
              <a:t> Assessment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77910"/>
            <a:ext cx="44531280" cy="17099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58" y="5631204"/>
            <a:ext cx="36210240" cy="6537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9144000" y="6728462"/>
            <a:ext cx="4389120" cy="32918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8696" tIns="219355" rIns="438696" bIns="219355"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01318" y="28308302"/>
            <a:ext cx="43124122" cy="109728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8696" tIns="219355" rIns="438696" bIns="219355"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1318" y="25747982"/>
            <a:ext cx="43124122" cy="109728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8696" tIns="219355" rIns="438696" bIns="219355"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5765" y="22821902"/>
            <a:ext cx="43124122" cy="109728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8696" tIns="219355" rIns="438696" bIns="219355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6941760" y="14996165"/>
            <a:ext cx="6583680" cy="142646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8696" tIns="219355" rIns="438696" bIns="219355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52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060858" y="-97164"/>
            <a:ext cx="27417893" cy="33015566"/>
            <a:chOff x="1219200" y="-310515"/>
            <a:chExt cx="6634162" cy="7988601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0" y="-310515"/>
              <a:ext cx="6634162" cy="7988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Oval 3"/>
            <p:cNvSpPr/>
            <p:nvPr/>
          </p:nvSpPr>
          <p:spPr>
            <a:xfrm>
              <a:off x="3811471" y="4980337"/>
              <a:ext cx="533400" cy="5334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5729338" y="3604646"/>
              <a:ext cx="533400" cy="5334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3810000" y="5513737"/>
              <a:ext cx="533400" cy="468079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5112960" y="21984878"/>
            <a:ext cx="6217920" cy="1624858"/>
          </a:xfrm>
          <a:prstGeom prst="rect">
            <a:avLst/>
          </a:prstGeom>
          <a:noFill/>
        </p:spPr>
        <p:txBody>
          <a:bodyPr wrap="square" lIns="438696" tIns="219355" rIns="438696" bIns="219355" rtlCol="0">
            <a:spAutoFit/>
          </a:bodyPr>
          <a:lstStyle/>
          <a:p>
            <a:r>
              <a:rPr lang="en-US" sz="7700" dirty="0"/>
              <a:t>Clustering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021520" y="16266427"/>
            <a:ext cx="6217920" cy="1624858"/>
          </a:xfrm>
          <a:prstGeom prst="rect">
            <a:avLst/>
          </a:prstGeom>
          <a:noFill/>
        </p:spPr>
        <p:txBody>
          <a:bodyPr wrap="square" lIns="438696" tIns="219355" rIns="438696" bIns="219355" rtlCol="0">
            <a:spAutoFit/>
          </a:bodyPr>
          <a:lstStyle/>
          <a:p>
            <a:r>
              <a:rPr lang="en-US" sz="7700" dirty="0"/>
              <a:t>Eccentricity</a:t>
            </a:r>
          </a:p>
        </p:txBody>
      </p:sp>
      <p:sp>
        <p:nvSpPr>
          <p:cNvPr id="15" name="Oval 14"/>
          <p:cNvSpPr/>
          <p:nvPr/>
        </p:nvSpPr>
        <p:spPr>
          <a:xfrm>
            <a:off x="19222889" y="25796659"/>
            <a:ext cx="1259688" cy="346414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8696" tIns="219355" rIns="438696" bIns="219355"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3" name="Multiply 12"/>
          <p:cNvSpPr/>
          <p:nvPr/>
        </p:nvSpPr>
        <p:spPr>
          <a:xfrm>
            <a:off x="41386166" y="24147902"/>
            <a:ext cx="1773514" cy="1629696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8696" tIns="219355" rIns="438696" bIns="219355" rtlCol="0" anchor="ctr"/>
          <a:lstStyle/>
          <a:p>
            <a:pPr algn="ctr"/>
            <a:endParaRPr lang="en-US"/>
          </a:p>
        </p:txBody>
      </p:sp>
      <p:sp>
        <p:nvSpPr>
          <p:cNvPr id="17" name="Multiply 16"/>
          <p:cNvSpPr/>
          <p:nvPr/>
        </p:nvSpPr>
        <p:spPr>
          <a:xfrm>
            <a:off x="39923126" y="16266427"/>
            <a:ext cx="1773514" cy="1629696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8696" tIns="219355" rIns="438696" bIns="219355"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7172889" y="25908022"/>
            <a:ext cx="1259688" cy="518160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8696" tIns="219355" rIns="438696" bIns="219355"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9" name="Multiply 18"/>
          <p:cNvSpPr/>
          <p:nvPr/>
        </p:nvSpPr>
        <p:spPr>
          <a:xfrm>
            <a:off x="39502080" y="22127976"/>
            <a:ext cx="1773514" cy="1629696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8696" tIns="219355" rIns="438696" bIns="219355"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5112965" y="24147907"/>
            <a:ext cx="6950496" cy="1624858"/>
          </a:xfrm>
          <a:prstGeom prst="rect">
            <a:avLst/>
          </a:prstGeom>
          <a:noFill/>
        </p:spPr>
        <p:txBody>
          <a:bodyPr wrap="square" lIns="438696" tIns="219355" rIns="438696" bIns="219355" rtlCol="0">
            <a:spAutoFit/>
          </a:bodyPr>
          <a:lstStyle/>
          <a:p>
            <a:r>
              <a:rPr lang="en-US" sz="7700" dirty="0"/>
              <a:t>Eigencentrality</a:t>
            </a:r>
          </a:p>
        </p:txBody>
      </p:sp>
      <p:sp>
        <p:nvSpPr>
          <p:cNvPr id="21" name="Oval 20"/>
          <p:cNvSpPr/>
          <p:nvPr/>
        </p:nvSpPr>
        <p:spPr>
          <a:xfrm>
            <a:off x="33121764" y="25908026"/>
            <a:ext cx="1259688" cy="445008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8696" tIns="219355" rIns="438696" bIns="219355"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672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" y="4869214"/>
            <a:ext cx="36118800" cy="4892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45720"/>
            <a:ext cx="41696640" cy="5486400"/>
          </a:xfrm>
        </p:spPr>
        <p:txBody>
          <a:bodyPr>
            <a:normAutofit/>
          </a:bodyPr>
          <a:lstStyle/>
          <a:p>
            <a:r>
              <a:rPr lang="en-US" dirty="0" smtClean="0"/>
              <a:t>db1: Final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731520" y="20985502"/>
            <a:ext cx="42428160" cy="11932920"/>
          </a:xfrm>
        </p:spPr>
        <p:txBody>
          <a:bodyPr>
            <a:normAutofit/>
          </a:bodyPr>
          <a:lstStyle/>
          <a:p>
            <a:r>
              <a:rPr lang="en-US" sz="9600" dirty="0"/>
              <a:t>Preliminary Conclusions:</a:t>
            </a:r>
          </a:p>
          <a:p>
            <a:pPr lvl="1"/>
            <a:r>
              <a:rPr lang="en-US" sz="8600" dirty="0" smtClean="0"/>
              <a:t>~50</a:t>
            </a:r>
            <a:r>
              <a:rPr lang="en-US" sz="8600" dirty="0"/>
              <a:t>% of the variance in how well the model fit expression data for each TF (MSE) could be explained via d, optimized p, in degree, &amp; closeness centrality </a:t>
            </a:r>
          </a:p>
          <a:p>
            <a:pPr lvl="1"/>
            <a:r>
              <a:rPr lang="en-US" sz="8600" dirty="0"/>
              <a:t>Better fit achieved when:</a:t>
            </a:r>
          </a:p>
          <a:p>
            <a:pPr lvl="2"/>
            <a:r>
              <a:rPr lang="en-US" sz="6700" b="1" dirty="0">
                <a:solidFill>
                  <a:srgbClr val="FF0000"/>
                </a:solidFill>
              </a:rPr>
              <a:t>In degree is high</a:t>
            </a:r>
          </a:p>
          <a:p>
            <a:pPr lvl="2"/>
            <a:r>
              <a:rPr lang="en-US" sz="6700" dirty="0"/>
              <a:t>Closeness centrality is high</a:t>
            </a:r>
          </a:p>
          <a:p>
            <a:pPr lvl="2"/>
            <a:r>
              <a:rPr lang="en-US" sz="6700" dirty="0"/>
              <a:t>Degradation rate is high</a:t>
            </a:r>
          </a:p>
          <a:p>
            <a:pPr lvl="2"/>
            <a:r>
              <a:rPr lang="en-US" sz="6700" dirty="0"/>
              <a:t>Optimized production rate is low</a:t>
            </a:r>
          </a:p>
          <a:p>
            <a:pPr lvl="1"/>
            <a:endParaRPr lang="en-US" sz="8600" dirty="0"/>
          </a:p>
          <a:p>
            <a:pPr lvl="1"/>
            <a:endParaRPr lang="en-US" sz="8600" dirty="0"/>
          </a:p>
        </p:txBody>
      </p:sp>
      <p:sp>
        <p:nvSpPr>
          <p:cNvPr id="6" name="Rectangle 5"/>
          <p:cNvSpPr/>
          <p:nvPr/>
        </p:nvSpPr>
        <p:spPr>
          <a:xfrm>
            <a:off x="9509765" y="6217920"/>
            <a:ext cx="4389120" cy="32918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8696" tIns="219355" rIns="438696" bIns="219355" rtlCol="0" anchor="ctr"/>
          <a:lstStyle/>
          <a:p>
            <a:pPr algn="ctr"/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" y="10972822"/>
            <a:ext cx="43616880" cy="10012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16093440" y="27432000"/>
            <a:ext cx="1463040" cy="2194560"/>
            <a:chOff x="3276600" y="5715000"/>
            <a:chExt cx="304800" cy="457200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3276600" y="5715000"/>
              <a:ext cx="3048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581400" y="5715000"/>
              <a:ext cx="0" cy="457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276600" y="6172200"/>
              <a:ext cx="3048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17556480" y="29992320"/>
            <a:ext cx="1463040" cy="2194560"/>
            <a:chOff x="3276600" y="5715000"/>
            <a:chExt cx="304800" cy="457200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3276600" y="5715000"/>
              <a:ext cx="3048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1400" y="5715000"/>
              <a:ext cx="0" cy="457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276600" y="6172200"/>
              <a:ext cx="3048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17922245" y="27432017"/>
            <a:ext cx="24505920" cy="1772587"/>
          </a:xfrm>
          <a:prstGeom prst="rect">
            <a:avLst/>
          </a:prstGeom>
          <a:noFill/>
        </p:spPr>
        <p:txBody>
          <a:bodyPr wrap="square" lIns="438696" tIns="219355" rIns="438696" bIns="219355" rtlCol="0">
            <a:spAutoFit/>
          </a:bodyPr>
          <a:lstStyle/>
          <a:p>
            <a:r>
              <a:rPr lang="en-US" dirty="0" smtClean="0"/>
              <a:t>Cooperative Effect (?)—Reg. by several </a:t>
            </a:r>
            <a:r>
              <a:rPr lang="en-US" dirty="0" err="1" smtClean="0"/>
              <a:t>indep</a:t>
            </a:r>
            <a:r>
              <a:rPr lang="en-US" dirty="0" smtClean="0"/>
              <a:t>. motifs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9751040" y="30203225"/>
            <a:ext cx="22311360" cy="1772587"/>
          </a:xfrm>
          <a:prstGeom prst="rect">
            <a:avLst/>
          </a:prstGeom>
          <a:noFill/>
        </p:spPr>
        <p:txBody>
          <a:bodyPr wrap="square" lIns="438696" tIns="219355" rIns="438696" bIns="219355" rtlCol="0">
            <a:spAutoFit/>
          </a:bodyPr>
          <a:lstStyle/>
          <a:p>
            <a:r>
              <a:rPr lang="en-US" dirty="0" smtClean="0"/>
              <a:t>Both favor low [Transcription Factor]. 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395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Identifying Determinants of Node </a:t>
            </a:r>
            <a:r>
              <a:rPr lang="en-US" dirty="0" err="1" smtClean="0"/>
              <a:t>MSE:minMSE</a:t>
            </a:r>
            <a:r>
              <a:rPr lang="en-US" dirty="0" smtClean="0"/>
              <a:t> Ratios in db1-db6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273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3891200" cy="329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61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2014" y="10740660"/>
            <a:ext cx="43429186" cy="10989634"/>
          </a:xfrm>
        </p:spPr>
        <p:txBody>
          <a:bodyPr>
            <a:noAutofit/>
          </a:bodyPr>
          <a:lstStyle/>
          <a:p>
            <a:r>
              <a:rPr lang="en-US" sz="14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Comparison of db5 to Random Networks </a:t>
            </a:r>
            <a:br>
              <a:rPr lang="en-US" sz="144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with the Same Number of Nodes and Edges</a:t>
            </a:r>
            <a:br>
              <a:rPr lang="en-US" sz="144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4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4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400" b="1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Natalie Williams</a:t>
            </a:r>
            <a:endParaRPr lang="en-US" sz="14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205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197" y="4081114"/>
            <a:ext cx="13650163" cy="136501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2411" y="4081114"/>
            <a:ext cx="13650163" cy="136501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197" y="18424296"/>
            <a:ext cx="13650163" cy="136501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2411" y="18424296"/>
            <a:ext cx="13650163" cy="136501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9474"/>
            <a:ext cx="43891200" cy="3917760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dirty="0">
                <a:latin typeface="Arial" panose="020B0604020202020204" pitchFamily="34" charset="0"/>
                <a:cs typeface="Arial" panose="020B0604020202020204" pitchFamily="34" charset="0"/>
              </a:rPr>
              <a:t>GRNmap Output Estimation of SWI4, YHP1, YOX1, </a:t>
            </a:r>
            <a:r>
              <a:rPr lang="en-US" sz="1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and ZAP1</a:t>
            </a:r>
            <a:r>
              <a:rPr lang="en-US" sz="115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806072"/>
              </p:ext>
            </p:extLst>
          </p:nvPr>
        </p:nvGraphicFramePr>
        <p:xfrm>
          <a:off x="36701748" y="3852526"/>
          <a:ext cx="3063240" cy="5486405"/>
        </p:xfrm>
        <a:graphic>
          <a:graphicData uri="http://schemas.openxmlformats.org/drawingml/2006/table">
            <a:tbl>
              <a:tblPr/>
              <a:tblGrid>
                <a:gridCol w="3063240"/>
              </a:tblGrid>
              <a:tr h="1234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0.1743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0.8684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0.0433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0.0084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0.8152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0.0653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560653"/>
              </p:ext>
            </p:extLst>
          </p:nvPr>
        </p:nvGraphicFramePr>
        <p:xfrm>
          <a:off x="19524262" y="3852526"/>
          <a:ext cx="3063240" cy="5486405"/>
        </p:xfrm>
        <a:graphic>
          <a:graphicData uri="http://schemas.openxmlformats.org/drawingml/2006/table">
            <a:tbl>
              <a:tblPr/>
              <a:tblGrid>
                <a:gridCol w="3063240"/>
              </a:tblGrid>
              <a:tr h="1234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0.6731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0.4839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0.3797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0.6155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0.9652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0.7799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420928"/>
              </p:ext>
            </p:extLst>
          </p:nvPr>
        </p:nvGraphicFramePr>
        <p:xfrm>
          <a:off x="19524262" y="18188494"/>
          <a:ext cx="3063240" cy="5486405"/>
        </p:xfrm>
        <a:graphic>
          <a:graphicData uri="http://schemas.openxmlformats.org/drawingml/2006/table">
            <a:tbl>
              <a:tblPr/>
              <a:tblGrid>
                <a:gridCol w="3063240"/>
              </a:tblGrid>
              <a:tr h="1234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0.004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0.058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0.2181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0.0117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0.2197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0.2658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522931"/>
              </p:ext>
            </p:extLst>
          </p:nvPr>
        </p:nvGraphicFramePr>
        <p:xfrm>
          <a:off x="36667452" y="18188494"/>
          <a:ext cx="3063240" cy="5486405"/>
        </p:xfrm>
        <a:graphic>
          <a:graphicData uri="http://schemas.openxmlformats.org/drawingml/2006/table">
            <a:tbl>
              <a:tblPr/>
              <a:tblGrid>
                <a:gridCol w="3063240"/>
              </a:tblGrid>
              <a:tr h="1234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0.0089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0.316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0.2503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1.0134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0.8824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0.4562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6742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28" y="4952839"/>
            <a:ext cx="42274080" cy="2324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49822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83031"/>
            <a:ext cx="43517547" cy="2447861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44642" y="28763417"/>
            <a:ext cx="39446048" cy="4154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b="1" dirty="0">
                <a:latin typeface="Arial" panose="020B0604020202020204" pitchFamily="34" charset="0"/>
                <a:cs typeface="Arial" panose="020B0604020202020204" pitchFamily="34" charset="0"/>
              </a:rPr>
              <a:t>A database-derived network </a:t>
            </a:r>
            <a:r>
              <a:rPr lang="en-US" sz="8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(db5) was </a:t>
            </a:r>
            <a:r>
              <a:rPr lang="en-US" sz="8800" b="1" dirty="0">
                <a:latin typeface="Arial" panose="020B0604020202020204" pitchFamily="34" charset="0"/>
                <a:cs typeface="Arial" panose="020B0604020202020204" pitchFamily="34" charset="0"/>
              </a:rPr>
              <a:t>modeled better in comparison to random networks, providing evidence that the network explains the biological response to cold shock.</a:t>
            </a:r>
          </a:p>
        </p:txBody>
      </p:sp>
    </p:spTree>
    <p:extLst>
      <p:ext uri="{BB962C8B-B14F-4D97-AF65-F5344CB8AC3E}">
        <p14:creationId xmlns:p14="http://schemas.microsoft.com/office/powerpoint/2010/main" val="277779348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8521"/>
            <a:ext cx="39502080" cy="3400757"/>
          </a:xfrm>
        </p:spPr>
        <p:txBody>
          <a:bodyPr>
            <a:noAutofit/>
          </a:bodyPr>
          <a:lstStyle/>
          <a:p>
            <a:r>
              <a:rPr lang="en-US" sz="9600" b="1" dirty="0">
                <a:cs typeface="Calibri"/>
              </a:rPr>
              <a:t>db5 vs. 3 Best Random Networks</a:t>
            </a:r>
            <a:endParaRPr lang="en-US" sz="96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db5_3-best-random-network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722" r="-19722"/>
          <a:stretch>
            <a:fillRect/>
          </a:stretch>
        </p:blipFill>
        <p:spPr>
          <a:xfrm>
            <a:off x="0" y="3619524"/>
            <a:ext cx="43952160" cy="29298898"/>
          </a:xfrm>
        </p:spPr>
      </p:pic>
    </p:spTree>
    <p:extLst>
      <p:ext uri="{BB962C8B-B14F-4D97-AF65-F5344CB8AC3E}">
        <p14:creationId xmlns:p14="http://schemas.microsoft.com/office/powerpoint/2010/main" val="532843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8521"/>
            <a:ext cx="39502080" cy="3400757"/>
          </a:xfrm>
        </p:spPr>
        <p:txBody>
          <a:bodyPr>
            <a:noAutofit/>
          </a:bodyPr>
          <a:lstStyle/>
          <a:p>
            <a:r>
              <a:rPr lang="en-US" sz="9600" b="1" dirty="0">
                <a:cs typeface="Calibri"/>
              </a:rPr>
              <a:t>db5 vs. 3 Middle Random Networks</a:t>
            </a:r>
            <a:endParaRPr lang="en-US" sz="9600" dirty="0">
              <a:latin typeface="Calibri"/>
              <a:cs typeface="Calibri"/>
            </a:endParaRPr>
          </a:p>
        </p:txBody>
      </p:sp>
      <p:pic>
        <p:nvPicPr>
          <p:cNvPr id="12" name="Content Placeholder 11" descr="db5_3-middle-random-network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689" r="-24689"/>
          <a:stretch>
            <a:fillRect/>
          </a:stretch>
        </p:blipFill>
        <p:spPr>
          <a:xfrm>
            <a:off x="0" y="3535680"/>
            <a:ext cx="43891200" cy="29382720"/>
          </a:xfrm>
        </p:spPr>
      </p:pic>
    </p:spTree>
    <p:extLst>
      <p:ext uri="{BB962C8B-B14F-4D97-AF65-F5344CB8AC3E}">
        <p14:creationId xmlns:p14="http://schemas.microsoft.com/office/powerpoint/2010/main" val="462281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8521"/>
            <a:ext cx="39502080" cy="3400757"/>
          </a:xfrm>
        </p:spPr>
        <p:txBody>
          <a:bodyPr>
            <a:noAutofit/>
          </a:bodyPr>
          <a:lstStyle/>
          <a:p>
            <a:r>
              <a:rPr lang="en-US" sz="9600" b="1" dirty="0">
                <a:cs typeface="Calibri"/>
              </a:rPr>
              <a:t>db5 vs. 3 Middle + 3 Best Random Networks</a:t>
            </a:r>
            <a:endParaRPr lang="en-US" sz="9600" dirty="0">
              <a:latin typeface="Calibri"/>
              <a:cs typeface="Calibri"/>
            </a:endParaRPr>
          </a:p>
        </p:txBody>
      </p:sp>
      <p:pic>
        <p:nvPicPr>
          <p:cNvPr id="4" name="Content Placeholder 3" descr="db5_3-midde+3-best_random-network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260" r="-22260"/>
          <a:stretch>
            <a:fillRect/>
          </a:stretch>
        </p:blipFill>
        <p:spPr>
          <a:xfrm>
            <a:off x="0" y="3535680"/>
            <a:ext cx="43891200" cy="29382720"/>
          </a:xfrm>
        </p:spPr>
      </p:pic>
    </p:spTree>
    <p:extLst>
      <p:ext uri="{BB962C8B-B14F-4D97-AF65-F5344CB8AC3E}">
        <p14:creationId xmlns:p14="http://schemas.microsoft.com/office/powerpoint/2010/main" val="832075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8521"/>
            <a:ext cx="39502080" cy="3400757"/>
          </a:xfrm>
        </p:spPr>
        <p:txBody>
          <a:bodyPr>
            <a:noAutofit/>
          </a:bodyPr>
          <a:lstStyle/>
          <a:p>
            <a:r>
              <a:rPr lang="en-US" sz="9600" b="1" dirty="0">
                <a:cs typeface="Calibri"/>
              </a:rPr>
              <a:t>db5 vs. 3 Middle + 3 Best Random Networks</a:t>
            </a:r>
            <a:endParaRPr lang="en-US" sz="9600" dirty="0">
              <a:latin typeface="Calibri"/>
              <a:cs typeface="Calibri"/>
            </a:endParaRPr>
          </a:p>
        </p:txBody>
      </p:sp>
      <p:pic>
        <p:nvPicPr>
          <p:cNvPr id="4" name="Content Placeholder 3" descr="db5_3-midde+3-best_random-network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260" r="-22260"/>
          <a:stretch>
            <a:fillRect/>
          </a:stretch>
        </p:blipFill>
        <p:spPr>
          <a:xfrm>
            <a:off x="-6361296" y="3539266"/>
            <a:ext cx="43891200" cy="29382720"/>
          </a:xfrm>
        </p:spPr>
      </p:pic>
      <p:sp>
        <p:nvSpPr>
          <p:cNvPr id="3" name="Rectangle 2"/>
          <p:cNvSpPr/>
          <p:nvPr/>
        </p:nvSpPr>
        <p:spPr>
          <a:xfrm>
            <a:off x="4937760" y="21366497"/>
            <a:ext cx="2499360" cy="16002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38840" tIns="219422" rIns="438840" bIns="219422" rtlCol="0" anchor="ctr"/>
          <a:lstStyle/>
          <a:p>
            <a:pPr algn="ctr"/>
            <a:endParaRPr lang="en-US"/>
          </a:p>
        </p:txBody>
      </p:sp>
      <p:pic>
        <p:nvPicPr>
          <p:cNvPr id="5" name="Picture 4" descr="db5_3-midde+3-best_random-networks_MAGNIFI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74"/>
          <a:stretch/>
        </p:blipFill>
        <p:spPr>
          <a:xfrm>
            <a:off x="13718436" y="14775483"/>
            <a:ext cx="28491346" cy="17319566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7" name="Straight Connector 6"/>
          <p:cNvCxnSpPr/>
          <p:nvPr/>
        </p:nvCxnSpPr>
        <p:spPr>
          <a:xfrm>
            <a:off x="7437125" y="22133379"/>
            <a:ext cx="6281299" cy="9961675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3" idx="3"/>
          </p:cNvCxnSpPr>
          <p:nvPr/>
        </p:nvCxnSpPr>
        <p:spPr>
          <a:xfrm flipV="1">
            <a:off x="7437125" y="14775470"/>
            <a:ext cx="6281299" cy="7391117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641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8521"/>
            <a:ext cx="39502080" cy="3400757"/>
          </a:xfrm>
        </p:spPr>
        <p:txBody>
          <a:bodyPr>
            <a:noAutofit/>
          </a:bodyPr>
          <a:lstStyle/>
          <a:p>
            <a:r>
              <a:rPr lang="en-US" sz="9600" b="1" dirty="0">
                <a:cs typeface="Calibri"/>
              </a:rPr>
              <a:t>db5 vs. 3 Worst Random Networks</a:t>
            </a:r>
            <a:endParaRPr lang="en-US" sz="9600" dirty="0">
              <a:latin typeface="Calibri"/>
              <a:cs typeface="Calibri"/>
            </a:endParaRPr>
          </a:p>
        </p:txBody>
      </p:sp>
      <p:pic>
        <p:nvPicPr>
          <p:cNvPr id="4" name="Content Placeholder 3" descr="db5_3-worst-random-network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3619524"/>
            <a:ext cx="43952160" cy="29298898"/>
          </a:xfrm>
        </p:spPr>
      </p:pic>
    </p:spTree>
    <p:extLst>
      <p:ext uri="{BB962C8B-B14F-4D97-AF65-F5344CB8AC3E}">
        <p14:creationId xmlns:p14="http://schemas.microsoft.com/office/powerpoint/2010/main" val="1401150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5897"/>
            <a:ext cx="43891200" cy="2468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76842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86946"/>
            <a:ext cx="43891200" cy="2468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46681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5763" y="19362907"/>
            <a:ext cx="10615776" cy="12289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972800" y="17978246"/>
            <a:ext cx="12801600" cy="1624858"/>
          </a:xfrm>
          <a:prstGeom prst="rect">
            <a:avLst/>
          </a:prstGeom>
          <a:noFill/>
        </p:spPr>
        <p:txBody>
          <a:bodyPr wrap="square" lIns="438696" tIns="219355" rIns="438696" bIns="219355" rtlCol="0">
            <a:spAutoFit/>
          </a:bodyPr>
          <a:lstStyle/>
          <a:p>
            <a:pPr algn="ctr"/>
            <a:r>
              <a:rPr lang="en-US" sz="7700" b="1" dirty="0">
                <a:solidFill>
                  <a:srgbClr val="66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 7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1964" y="19385280"/>
            <a:ext cx="10646453" cy="12289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1486511" y="17922240"/>
            <a:ext cx="13260696" cy="1624858"/>
          </a:xfrm>
          <a:prstGeom prst="rect">
            <a:avLst/>
          </a:prstGeom>
          <a:noFill/>
        </p:spPr>
        <p:txBody>
          <a:bodyPr wrap="square" lIns="438696" tIns="219355" rIns="438696" bIns="219355" rtlCol="0">
            <a:spAutoFit/>
          </a:bodyPr>
          <a:lstStyle/>
          <a:p>
            <a:pPr algn="ctr"/>
            <a:r>
              <a:rPr lang="en-US" sz="7700" b="1" dirty="0">
                <a:solidFill>
                  <a:srgbClr val="66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 12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6238" y="19398504"/>
            <a:ext cx="10644446" cy="12289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2186892" y="17922240"/>
            <a:ext cx="13260696" cy="1624858"/>
          </a:xfrm>
          <a:prstGeom prst="rect">
            <a:avLst/>
          </a:prstGeom>
          <a:noFill/>
        </p:spPr>
        <p:txBody>
          <a:bodyPr wrap="square" lIns="438696" tIns="219355" rIns="438696" bIns="219355" rtlCol="0">
            <a:spAutoFit/>
          </a:bodyPr>
          <a:lstStyle/>
          <a:p>
            <a:pPr algn="ctr"/>
            <a:r>
              <a:rPr lang="en-US" sz="7700" b="1" dirty="0">
                <a:solidFill>
                  <a:srgbClr val="66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 31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17" y="2926080"/>
            <a:ext cx="10846450" cy="12289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13721" y="1463040"/>
            <a:ext cx="13260696" cy="1624858"/>
          </a:xfrm>
          <a:prstGeom prst="rect">
            <a:avLst/>
          </a:prstGeom>
          <a:noFill/>
        </p:spPr>
        <p:txBody>
          <a:bodyPr wrap="square" lIns="438696" tIns="219355" rIns="438696" bIns="219355" rtlCol="0">
            <a:spAutoFit/>
          </a:bodyPr>
          <a:lstStyle/>
          <a:p>
            <a:pPr algn="ctr"/>
            <a:r>
              <a:rPr lang="en-US" sz="77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 15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4205" y="2926080"/>
            <a:ext cx="10989677" cy="12289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1214092" y="1463040"/>
            <a:ext cx="13260696" cy="1624858"/>
          </a:xfrm>
          <a:prstGeom prst="rect">
            <a:avLst/>
          </a:prstGeom>
          <a:noFill/>
        </p:spPr>
        <p:txBody>
          <a:bodyPr wrap="square" lIns="438696" tIns="219355" rIns="438696" bIns="219355" rtlCol="0">
            <a:spAutoFit/>
          </a:bodyPr>
          <a:lstStyle/>
          <a:p>
            <a:pPr algn="ctr"/>
            <a:r>
              <a:rPr lang="en-US" sz="77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 16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7646" y="2921659"/>
            <a:ext cx="10681560" cy="12289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2093561" y="1498301"/>
            <a:ext cx="13260696" cy="1624858"/>
          </a:xfrm>
          <a:prstGeom prst="rect">
            <a:avLst/>
          </a:prstGeom>
          <a:noFill/>
        </p:spPr>
        <p:txBody>
          <a:bodyPr wrap="square" lIns="438696" tIns="219355" rIns="438696" bIns="219355" rtlCol="0">
            <a:spAutoFit/>
          </a:bodyPr>
          <a:lstStyle/>
          <a:p>
            <a:pPr algn="ctr"/>
            <a:r>
              <a:rPr lang="en-US" sz="77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 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38911" y="8980563"/>
            <a:ext cx="9086246" cy="1772587"/>
          </a:xfrm>
          <a:prstGeom prst="rect">
            <a:avLst/>
          </a:prstGeom>
          <a:noFill/>
        </p:spPr>
        <p:txBody>
          <a:bodyPr wrap="square" lIns="438696" tIns="219355" rIns="438696" bIns="219355" rtlCol="0">
            <a:spAutoFit/>
          </a:bodyPr>
          <a:lstStyle/>
          <a:p>
            <a:pPr algn="ctr"/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db5 Network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81"/>
          <a:stretch/>
        </p:blipFill>
        <p:spPr bwMode="auto">
          <a:xfrm>
            <a:off x="0" y="10753344"/>
            <a:ext cx="10687718" cy="12289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4829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" t="1847" r="1709" b="2609"/>
          <a:stretch/>
        </p:blipFill>
        <p:spPr>
          <a:xfrm>
            <a:off x="7573284" y="7694968"/>
            <a:ext cx="28844750" cy="193458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25582" y="28983285"/>
            <a:ext cx="38231544" cy="3917760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r>
              <a:rPr lang="en-US" sz="11500" dirty="0" smtClean="0">
                <a:latin typeface="Arial" panose="020B0604020202020204" pitchFamily="34" charset="0"/>
                <a:cs typeface="Arial" panose="020B0604020202020204" pitchFamily="34" charset="0"/>
              </a:rPr>
              <a:t>db1 appears </a:t>
            </a:r>
            <a:r>
              <a:rPr lang="en-US" sz="11500" dirty="0">
                <a:latin typeface="Arial" panose="020B0604020202020204" pitchFamily="34" charset="0"/>
                <a:cs typeface="Arial" panose="020B0604020202020204" pitchFamily="34" charset="0"/>
              </a:rPr>
              <a:t>to have more activation than repression of genes within the network.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010" y="0"/>
            <a:ext cx="43809190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db1: Network Derived from </a:t>
            </a:r>
            <a:r>
              <a:rPr lang="en-US" sz="11500" b="1" u="sng" dirty="0" err="1" smtClean="0"/>
              <a:t>wt</a:t>
            </a:r>
            <a:r>
              <a:rPr lang="en-US" sz="11500" b="1" u="sng" dirty="0" smtClean="0"/>
              <a:t> Data</a:t>
            </a:r>
          </a:p>
          <a:p>
            <a:pPr algn="ctr"/>
            <a:r>
              <a:rPr lang="en-US" sz="11500" dirty="0" smtClean="0"/>
              <a:t>16 Genes, 26 Edges 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4137968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509760" y="14827675"/>
            <a:ext cx="12801600" cy="1624858"/>
          </a:xfrm>
          <a:prstGeom prst="rect">
            <a:avLst/>
          </a:prstGeom>
          <a:noFill/>
        </p:spPr>
        <p:txBody>
          <a:bodyPr wrap="square" lIns="438696" tIns="219355" rIns="438696" bIns="219355" rtlCol="0">
            <a:spAutoFit/>
          </a:bodyPr>
          <a:lstStyle/>
          <a:p>
            <a:pPr algn="ctr"/>
            <a:r>
              <a:rPr lang="en-US" sz="7700" b="1" dirty="0">
                <a:solidFill>
                  <a:srgbClr val="66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 7*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848337" y="14989699"/>
            <a:ext cx="13260696" cy="1624858"/>
          </a:xfrm>
          <a:prstGeom prst="rect">
            <a:avLst/>
          </a:prstGeom>
          <a:noFill/>
        </p:spPr>
        <p:txBody>
          <a:bodyPr wrap="square" lIns="438696" tIns="219355" rIns="438696" bIns="219355" rtlCol="0">
            <a:spAutoFit/>
          </a:bodyPr>
          <a:lstStyle/>
          <a:p>
            <a:pPr algn="ctr"/>
            <a:r>
              <a:rPr lang="en-US" sz="7700" b="1" dirty="0">
                <a:solidFill>
                  <a:srgbClr val="66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 12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093561" y="14827675"/>
            <a:ext cx="13260696" cy="1624858"/>
          </a:xfrm>
          <a:prstGeom prst="rect">
            <a:avLst/>
          </a:prstGeom>
          <a:noFill/>
        </p:spPr>
        <p:txBody>
          <a:bodyPr wrap="square" lIns="438696" tIns="219355" rIns="438696" bIns="219355" rtlCol="0">
            <a:spAutoFit/>
          </a:bodyPr>
          <a:lstStyle/>
          <a:p>
            <a:pPr algn="ctr"/>
            <a:r>
              <a:rPr lang="en-US" sz="7700" b="1" dirty="0">
                <a:solidFill>
                  <a:srgbClr val="66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 31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416441" y="2194560"/>
            <a:ext cx="13260696" cy="1624858"/>
          </a:xfrm>
          <a:prstGeom prst="rect">
            <a:avLst/>
          </a:prstGeom>
          <a:noFill/>
        </p:spPr>
        <p:txBody>
          <a:bodyPr wrap="square" lIns="438696" tIns="219355" rIns="438696" bIns="219355" rtlCol="0">
            <a:spAutoFit/>
          </a:bodyPr>
          <a:lstStyle/>
          <a:p>
            <a:pPr algn="ctr"/>
            <a:r>
              <a:rPr lang="en-US" sz="77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 15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755001" y="2194560"/>
            <a:ext cx="13260696" cy="1624858"/>
          </a:xfrm>
          <a:prstGeom prst="rect">
            <a:avLst/>
          </a:prstGeom>
          <a:noFill/>
        </p:spPr>
        <p:txBody>
          <a:bodyPr wrap="square" lIns="438696" tIns="219355" rIns="438696" bIns="219355" rtlCol="0">
            <a:spAutoFit/>
          </a:bodyPr>
          <a:lstStyle/>
          <a:p>
            <a:pPr algn="ctr"/>
            <a:r>
              <a:rPr lang="en-US" sz="77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 16*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186892" y="2229821"/>
            <a:ext cx="13260696" cy="1624858"/>
          </a:xfrm>
          <a:prstGeom prst="rect">
            <a:avLst/>
          </a:prstGeom>
          <a:noFill/>
        </p:spPr>
        <p:txBody>
          <a:bodyPr wrap="square" lIns="438696" tIns="219355" rIns="438696" bIns="219355" rtlCol="0">
            <a:spAutoFit/>
          </a:bodyPr>
          <a:lstStyle/>
          <a:p>
            <a:pPr algn="ctr"/>
            <a:r>
              <a:rPr lang="en-US" sz="77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 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3514" y="8300014"/>
            <a:ext cx="9086246" cy="1772587"/>
          </a:xfrm>
          <a:prstGeom prst="rect">
            <a:avLst/>
          </a:prstGeom>
          <a:noFill/>
        </p:spPr>
        <p:txBody>
          <a:bodyPr wrap="square" lIns="438696" tIns="219355" rIns="438696" bIns="219355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db5 Network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72795"/>
            <a:ext cx="9928973" cy="9217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5520" y="16452734"/>
            <a:ext cx="11456659" cy="9217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7081" y="3720840"/>
            <a:ext cx="11196187" cy="9217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2640" y="3854875"/>
            <a:ext cx="11567712" cy="9217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2662" y="16452734"/>
            <a:ext cx="11271576" cy="9217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4087" y="16452734"/>
            <a:ext cx="11311963" cy="9217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5547" y="3740299"/>
            <a:ext cx="11241307" cy="9217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94560" y="27066257"/>
            <a:ext cx="39867840" cy="7090968"/>
          </a:xfrm>
          <a:prstGeom prst="rect">
            <a:avLst/>
          </a:prstGeom>
          <a:noFill/>
        </p:spPr>
        <p:txBody>
          <a:bodyPr wrap="square" lIns="438696" tIns="219355" rIns="438696" bIns="219355" rtlCol="0">
            <a:spAutoFit/>
          </a:bodyPr>
          <a:lstStyle/>
          <a:p>
            <a:pPr marL="1370938" indent="-1370938">
              <a:buFont typeface="Arial" panose="020B0604020202020204" pitchFamily="34" charset="0"/>
              <a:buChar char="•"/>
            </a:pPr>
            <a:r>
              <a:rPr lang="en-US" dirty="0" smtClean="0"/>
              <a:t>Similarities are visible between the weight distributions of the best and 	      worst performing random networks.</a:t>
            </a:r>
          </a:p>
          <a:p>
            <a:pPr marL="1370938" indent="-1370938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haring weighted edges with db5 appears to a better predictor of random network performance than having a similar weight distribution.</a:t>
            </a:r>
          </a:p>
          <a:p>
            <a:pPr marL="1370938" indent="-1370938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17432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12000"/>
          <a:stretch/>
        </p:blipFill>
        <p:spPr>
          <a:xfrm>
            <a:off x="0" y="2696401"/>
            <a:ext cx="43891200" cy="2805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6697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6598" y="9580083"/>
            <a:ext cx="40818235" cy="9793934"/>
          </a:xfrm>
        </p:spPr>
        <p:txBody>
          <a:bodyPr anchor="ctr">
            <a:normAutofit/>
          </a:bodyPr>
          <a:lstStyle/>
          <a:p>
            <a:r>
              <a:rPr lang="en-US" sz="17300" b="1" dirty="0"/>
              <a:t>L-Curve Analysis </a:t>
            </a:r>
            <a:r>
              <a:rPr lang="en-US" sz="17300" b="1" dirty="0" smtClean="0"/>
              <a:t>of db5 with </a:t>
            </a:r>
            <a:r>
              <a:rPr lang="en-US" sz="17300" b="1" dirty="0"/>
              <a:t>Varied Network </a:t>
            </a:r>
            <a:r>
              <a:rPr lang="en-US" sz="17300" b="1" dirty="0" smtClean="0"/>
              <a:t>Size, Optimization </a:t>
            </a:r>
            <a:r>
              <a:rPr lang="en-US" sz="17300" b="1" dirty="0"/>
              <a:t>Parameters, and Data</a:t>
            </a:r>
          </a:p>
        </p:txBody>
      </p:sp>
    </p:spTree>
    <p:extLst>
      <p:ext uri="{BB962C8B-B14F-4D97-AF65-F5344CB8AC3E}">
        <p14:creationId xmlns:p14="http://schemas.microsoft.com/office/powerpoint/2010/main" val="1086046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8526"/>
            <a:ext cx="39502080" cy="6620779"/>
          </a:xfrm>
        </p:spPr>
        <p:txBody>
          <a:bodyPr>
            <a:noAutofit/>
          </a:bodyPr>
          <a:lstStyle/>
          <a:p>
            <a:r>
              <a:rPr lang="en-US" sz="9600" b="1" dirty="0" smtClean="0">
                <a:cs typeface="Calibri"/>
              </a:rPr>
              <a:t>I. Impact of Missing Values Results </a:t>
            </a:r>
            <a:r>
              <a:rPr lang="en-US" sz="9600" b="1" dirty="0">
                <a:cs typeface="Calibri"/>
              </a:rPr>
              <a:t>for db5</a:t>
            </a:r>
            <a:br>
              <a:rPr lang="en-US" sz="9600" b="1" dirty="0">
                <a:cs typeface="Calibri"/>
              </a:rPr>
            </a:br>
            <a:r>
              <a:rPr lang="en-US" sz="9600" b="1" dirty="0">
                <a:cs typeface="Calibri"/>
              </a:rPr>
              <a:t/>
            </a:r>
            <a:br>
              <a:rPr lang="en-US" sz="9600" b="1" dirty="0">
                <a:cs typeface="Calibri"/>
              </a:rPr>
            </a:br>
            <a:endParaRPr lang="en-US" sz="96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db5_missing-values-comparison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3619524"/>
            <a:ext cx="43952160" cy="29298898"/>
          </a:xfrm>
        </p:spPr>
      </p:pic>
    </p:spTree>
    <p:extLst>
      <p:ext uri="{BB962C8B-B14F-4D97-AF65-F5344CB8AC3E}">
        <p14:creationId xmlns:p14="http://schemas.microsoft.com/office/powerpoint/2010/main" val="53227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8526"/>
            <a:ext cx="39502080" cy="6687048"/>
          </a:xfrm>
        </p:spPr>
        <p:txBody>
          <a:bodyPr>
            <a:noAutofit/>
          </a:bodyPr>
          <a:lstStyle/>
          <a:p>
            <a:r>
              <a:rPr lang="en-US" sz="9600" b="1" dirty="0" smtClean="0">
                <a:cs typeface="Calibri"/>
              </a:rPr>
              <a:t>II. Varied </a:t>
            </a:r>
            <a:r>
              <a:rPr lang="en-US" sz="9600" b="1" dirty="0">
                <a:cs typeface="Calibri"/>
              </a:rPr>
              <a:t>Optimization </a:t>
            </a:r>
            <a:r>
              <a:rPr lang="en-US" sz="9600" b="1" dirty="0" smtClean="0">
                <a:cs typeface="Calibri"/>
              </a:rPr>
              <a:t>Parameters Results </a:t>
            </a:r>
            <a:r>
              <a:rPr lang="en-US" sz="9600" b="1" dirty="0">
                <a:cs typeface="Calibri"/>
              </a:rPr>
              <a:t>for db5</a:t>
            </a:r>
            <a:br>
              <a:rPr lang="en-US" sz="9600" b="1" dirty="0">
                <a:cs typeface="Calibri"/>
              </a:rPr>
            </a:br>
            <a:r>
              <a:rPr lang="en-US" sz="9600" b="1" dirty="0">
                <a:cs typeface="Calibri"/>
              </a:rPr>
              <a:t/>
            </a:r>
            <a:br>
              <a:rPr lang="en-US" sz="9600" b="1" dirty="0">
                <a:cs typeface="Calibri"/>
              </a:rPr>
            </a:br>
            <a:endParaRPr lang="en-US" sz="96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db5_fixing-P-b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3619524"/>
            <a:ext cx="43952160" cy="29298898"/>
          </a:xfrm>
        </p:spPr>
      </p:pic>
    </p:spTree>
    <p:extLst>
      <p:ext uri="{BB962C8B-B14F-4D97-AF65-F5344CB8AC3E}">
        <p14:creationId xmlns:p14="http://schemas.microsoft.com/office/powerpoint/2010/main" val="3096505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283"/>
            <a:ext cx="43891200" cy="3269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07620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8521"/>
            <a:ext cx="39502080" cy="3400757"/>
          </a:xfrm>
        </p:spPr>
        <p:txBody>
          <a:bodyPr>
            <a:noAutofit/>
          </a:bodyPr>
          <a:lstStyle/>
          <a:p>
            <a:r>
              <a:rPr lang="en-US" sz="9600" b="1" dirty="0" smtClean="0">
                <a:cs typeface="Calibri"/>
              </a:rPr>
              <a:t>III. Varied </a:t>
            </a:r>
            <a:r>
              <a:rPr lang="en-US" sz="9600" b="1" dirty="0">
                <a:cs typeface="Calibri"/>
              </a:rPr>
              <a:t>Strain Data Results for db5</a:t>
            </a:r>
            <a:endParaRPr lang="en-US" sz="96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db5_missing-strain-data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3619524"/>
            <a:ext cx="43952160" cy="29298898"/>
          </a:xfrm>
        </p:spPr>
      </p:pic>
    </p:spTree>
    <p:extLst>
      <p:ext uri="{BB962C8B-B14F-4D97-AF65-F5344CB8AC3E}">
        <p14:creationId xmlns:p14="http://schemas.microsoft.com/office/powerpoint/2010/main" val="757987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8521"/>
            <a:ext cx="39502080" cy="3400757"/>
          </a:xfrm>
        </p:spPr>
        <p:txBody>
          <a:bodyPr>
            <a:noAutofit/>
          </a:bodyPr>
          <a:lstStyle/>
          <a:p>
            <a:r>
              <a:rPr lang="en-US" sz="9600" b="1" dirty="0" smtClean="0">
                <a:cs typeface="Calibri"/>
              </a:rPr>
              <a:t>IV. Varied </a:t>
            </a:r>
            <a:r>
              <a:rPr lang="en-US" sz="9600" b="1" dirty="0">
                <a:cs typeface="Calibri"/>
              </a:rPr>
              <a:t>Network Size Results for db5</a:t>
            </a:r>
            <a:endParaRPr lang="en-US" sz="96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db5_paired-down-network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3619524"/>
            <a:ext cx="43952160" cy="29298898"/>
          </a:xfrm>
        </p:spPr>
      </p:pic>
    </p:spTree>
    <p:extLst>
      <p:ext uri="{BB962C8B-B14F-4D97-AF65-F5344CB8AC3E}">
        <p14:creationId xmlns:p14="http://schemas.microsoft.com/office/powerpoint/2010/main" val="1842473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1870"/>
            <a:ext cx="43891200" cy="3273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46001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"/>
            <a:ext cx="43891200" cy="6804667"/>
          </a:xfrm>
        </p:spPr>
        <p:txBody>
          <a:bodyPr>
            <a:normAutofit/>
          </a:bodyPr>
          <a:lstStyle/>
          <a:p>
            <a:r>
              <a:rPr lang="en-US" sz="15400" dirty="0"/>
              <a:t>Comparison of db5 Step-Down Networks</a:t>
            </a:r>
            <a:br>
              <a:rPr lang="en-US" sz="15400" dirty="0"/>
            </a:br>
            <a:r>
              <a:rPr lang="en-US" sz="15400" dirty="0"/>
              <a:t>Using the </a:t>
            </a:r>
            <a:r>
              <a:rPr lang="en-US" sz="15400" dirty="0" err="1"/>
              <a:t>Akaike</a:t>
            </a:r>
            <a:r>
              <a:rPr lang="en-US" sz="15400" dirty="0"/>
              <a:t> Information </a:t>
            </a:r>
            <a:r>
              <a:rPr lang="en-US" sz="15400" dirty="0" smtClean="0"/>
              <a:t>Criterion (Take 1)</a:t>
            </a:r>
            <a:endParaRPr lang="en-US" sz="15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6560"/>
            <a:ext cx="43891200" cy="2615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52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-genes_36-edges_degree-distribution_20161107_10.23.3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801" y="5663678"/>
            <a:ext cx="27866243" cy="272547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010" y="0"/>
            <a:ext cx="43809190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db1: Network Derived from </a:t>
            </a:r>
            <a:r>
              <a:rPr lang="en-US" sz="11500" b="1" u="sng" dirty="0" err="1" smtClean="0"/>
              <a:t>wt</a:t>
            </a:r>
            <a:r>
              <a:rPr lang="en-US" sz="11500" b="1" u="sng" dirty="0" smtClean="0"/>
              <a:t> Data</a:t>
            </a:r>
          </a:p>
          <a:p>
            <a:pPr algn="ctr"/>
            <a:r>
              <a:rPr lang="en-US" sz="11500" dirty="0" smtClean="0"/>
              <a:t>16 Genes, 26 Edges 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190530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3891200" cy="4389120"/>
          </a:xfrm>
        </p:spPr>
        <p:txBody>
          <a:bodyPr>
            <a:noAutofit/>
          </a:bodyPr>
          <a:lstStyle/>
          <a:p>
            <a:r>
              <a:rPr lang="en-US" sz="11500" b="1" dirty="0"/>
              <a:t>Distribution of db1 Regulatory Weights</a:t>
            </a:r>
            <a:br>
              <a:rPr lang="en-US" sz="11500" b="1" dirty="0"/>
            </a:br>
            <a:r>
              <a:rPr lang="en-US" sz="11500" dirty="0"/>
              <a:t>Network: 16 Genes, 36 Edges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65760" y="5257812"/>
            <a:ext cx="26151840" cy="22905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"/>
          <a:stretch/>
        </p:blipFill>
        <p:spPr bwMode="auto">
          <a:xfrm>
            <a:off x="20482560" y="5669285"/>
            <a:ext cx="23774400" cy="228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0352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711936"/>
              </p:ext>
            </p:extLst>
          </p:nvPr>
        </p:nvGraphicFramePr>
        <p:xfrm>
          <a:off x="5005466" y="4587261"/>
          <a:ext cx="33917625" cy="27780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2095"/>
                <a:gridCol w="14717559"/>
                <a:gridCol w="9487971"/>
              </a:tblGrid>
              <a:tr h="28407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34291" marR="342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Optimized </a:t>
                      </a:r>
                      <a:r>
                        <a:rPr lang="en-US" sz="88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production_rate</a:t>
                      </a:r>
                      <a:endParaRPr lang="en-US" sz="8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threshold_b</a:t>
                      </a:r>
                    </a:p>
                  </a:txBody>
                  <a:tcPr marL="34291" marR="34291" marB="0" anchor="ctr"/>
                </a:tc>
              </a:tr>
              <a:tr h="15587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ABF1</a:t>
                      </a:r>
                    </a:p>
                  </a:txBody>
                  <a:tcPr marL="34291" marR="342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0.0576</a:t>
                      </a:r>
                      <a:endParaRPr lang="en-US" sz="8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0.0576</a:t>
                      </a:r>
                      <a:endParaRPr lang="en-US" sz="8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291" marR="34291" marB="0" anchor="ctr"/>
                </a:tc>
              </a:tr>
              <a:tr h="15587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ACE2</a:t>
                      </a:r>
                    </a:p>
                  </a:txBody>
                  <a:tcPr marL="34291" marR="342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0.1339</a:t>
                      </a:r>
                      <a:endParaRPr lang="en-US" sz="8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0.2621</a:t>
                      </a:r>
                      <a:endParaRPr lang="en-US" sz="8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291" marR="34291" marB="0" anchor="ctr"/>
                </a:tc>
              </a:tr>
              <a:tr h="15587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AFT2</a:t>
                      </a:r>
                    </a:p>
                  </a:txBody>
                  <a:tcPr marL="34291" marR="342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0.2900</a:t>
                      </a:r>
                      <a:endParaRPr lang="en-US" sz="8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4.5169</a:t>
                      </a:r>
                      <a:endParaRPr lang="en-US" sz="8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291" marR="34291" marB="0" anchor="ctr"/>
                </a:tc>
              </a:tr>
              <a:tr h="15587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ASF1</a:t>
                      </a:r>
                    </a:p>
                  </a:txBody>
                  <a:tcPr marL="34291" marR="342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0.1582</a:t>
                      </a:r>
                      <a:endParaRPr lang="en-US" sz="8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1.3581</a:t>
                      </a:r>
                      <a:endParaRPr lang="en-US" sz="8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291" marR="34291" marB="0" anchor="ctr"/>
                </a:tc>
              </a:tr>
              <a:tr h="15587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ASH1</a:t>
                      </a:r>
                    </a:p>
                  </a:txBody>
                  <a:tcPr marL="34291" marR="342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1.5299</a:t>
                      </a:r>
                      <a:endParaRPr lang="en-US" sz="8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0.7641</a:t>
                      </a:r>
                      <a:endParaRPr lang="en-US" sz="8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291" marR="34291" marB="0" anchor="ctr"/>
                </a:tc>
              </a:tr>
              <a:tr h="15587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CIN5</a:t>
                      </a:r>
                    </a:p>
                  </a:txBody>
                  <a:tcPr marL="34291" marR="342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1.1528</a:t>
                      </a:r>
                      <a:endParaRPr lang="en-US" sz="8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2.6976</a:t>
                      </a:r>
                      <a:endParaRPr lang="en-US" sz="8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291" marR="34291" marB="0" anchor="ctr"/>
                </a:tc>
              </a:tr>
              <a:tr h="15587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GCN4</a:t>
                      </a:r>
                    </a:p>
                  </a:txBody>
                  <a:tcPr marL="34291" marR="342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0.1812</a:t>
                      </a:r>
                      <a:endParaRPr lang="en-US" sz="8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2.4228</a:t>
                      </a:r>
                      <a:endParaRPr lang="en-US" sz="8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291" marR="34291" marB="0" anchor="ctr"/>
                </a:tc>
              </a:tr>
              <a:tr h="15587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GLN3</a:t>
                      </a:r>
                    </a:p>
                  </a:txBody>
                  <a:tcPr marL="34291" marR="342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0.3601</a:t>
                      </a:r>
                      <a:endParaRPr lang="en-US" sz="8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1.3441</a:t>
                      </a:r>
                      <a:endParaRPr lang="en-US" sz="8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291" marR="34291" marB="0" anchor="ctr"/>
                </a:tc>
              </a:tr>
              <a:tr h="15587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HAP4</a:t>
                      </a:r>
                    </a:p>
                  </a:txBody>
                  <a:tcPr marL="34291" marR="342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2.3448</a:t>
                      </a:r>
                      <a:endParaRPr lang="en-US" sz="8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sz="8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1.7451</a:t>
                      </a:r>
                      <a:endParaRPr lang="en-US" sz="8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291" marR="34291" marB="0" anchor="ctr"/>
                </a:tc>
              </a:tr>
              <a:tr h="15587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HMO1</a:t>
                      </a:r>
                    </a:p>
                  </a:txBody>
                  <a:tcPr marL="34291" marR="342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0.4833</a:t>
                      </a:r>
                      <a:endParaRPr lang="en-US" sz="8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1.3129</a:t>
                      </a:r>
                      <a:endParaRPr lang="en-US" sz="8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291" marR="34291" marB="0" anchor="ctr"/>
                </a:tc>
              </a:tr>
              <a:tr h="15587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MSN2</a:t>
                      </a:r>
                    </a:p>
                  </a:txBody>
                  <a:tcPr marL="34291" marR="342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0.5739</a:t>
                      </a:r>
                      <a:endParaRPr lang="en-US" sz="8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0.8961</a:t>
                      </a:r>
                      <a:endParaRPr lang="en-US" sz="8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291" marR="34291" marB="0" anchor="ctr"/>
                </a:tc>
              </a:tr>
              <a:tr h="15587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SFP1</a:t>
                      </a:r>
                    </a:p>
                  </a:txBody>
                  <a:tcPr marL="34291" marR="342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1.0066</a:t>
                      </a:r>
                      <a:endParaRPr lang="en-US" sz="8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1.2433</a:t>
                      </a:r>
                      <a:endParaRPr lang="en-US" sz="8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291" marR="34291" marB="0" anchor="ctr"/>
                </a:tc>
              </a:tr>
              <a:tr h="15587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SWI4</a:t>
                      </a:r>
                    </a:p>
                  </a:txBody>
                  <a:tcPr marL="34291" marR="342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0.2278</a:t>
                      </a:r>
                      <a:endParaRPr lang="en-US" sz="8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sz="8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3.3941</a:t>
                      </a:r>
                      <a:endParaRPr lang="en-US" sz="8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291" marR="34291" marB="0" anchor="ctr"/>
                </a:tc>
              </a:tr>
              <a:tr h="15587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YHP1</a:t>
                      </a:r>
                    </a:p>
                  </a:txBody>
                  <a:tcPr marL="34291" marR="342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0.1513</a:t>
                      </a:r>
                      <a:endParaRPr lang="en-US" sz="8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0.3128</a:t>
                      </a:r>
                      <a:endParaRPr lang="en-US" sz="8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291" marR="34291" marB="0" anchor="ctr"/>
                </a:tc>
              </a:tr>
              <a:tr h="15587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YOX1</a:t>
                      </a:r>
                    </a:p>
                  </a:txBody>
                  <a:tcPr marL="34291" marR="342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0.7856</a:t>
                      </a:r>
                      <a:endParaRPr lang="en-US" sz="8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2.9816</a:t>
                      </a:r>
                      <a:endParaRPr lang="en-US" sz="8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291" marR="34291" marB="0" anchor="ctr"/>
                </a:tc>
              </a:tr>
              <a:tr h="15587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ZAP1</a:t>
                      </a:r>
                    </a:p>
                  </a:txBody>
                  <a:tcPr marL="34291" marR="342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0.1265</a:t>
                      </a:r>
                      <a:endParaRPr lang="en-US" sz="8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0.1265</a:t>
                      </a:r>
                      <a:endParaRPr lang="en-US" sz="8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291" marR="34291" marB="0" anchor="ctr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2010" y="0"/>
            <a:ext cx="43809190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db1: Network Derived from </a:t>
            </a:r>
            <a:r>
              <a:rPr lang="en-US" sz="11500" b="1" u="sng" dirty="0" err="1" smtClean="0"/>
              <a:t>wt</a:t>
            </a:r>
            <a:r>
              <a:rPr lang="en-US" sz="11500" b="1" u="sng" dirty="0" smtClean="0"/>
              <a:t> Data</a:t>
            </a:r>
          </a:p>
          <a:p>
            <a:pPr algn="ctr"/>
            <a:r>
              <a:rPr lang="en-US" sz="11500" dirty="0" smtClean="0"/>
              <a:t>16 Genes, 26 Edges 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429925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weighted_dCIN5_14-nodes_25-edg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"/>
          <a:stretch/>
        </p:blipFill>
        <p:spPr>
          <a:xfrm>
            <a:off x="0" y="8125624"/>
            <a:ext cx="32643924" cy="194417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643924" y="9320958"/>
            <a:ext cx="10472813" cy="15791774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6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 Composed of the following genes:</a:t>
            </a:r>
          </a:p>
          <a:p>
            <a:pPr algn="ctr"/>
            <a:endParaRPr lang="en-US" sz="5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CIN5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GCR2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GLN3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HAP4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HMO1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MGA2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MSN2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RDS3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SFP1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STB5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SWI4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SWI5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YHP1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YOX1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43891200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db2: Network Derived from ∆cin5 Data</a:t>
            </a:r>
          </a:p>
          <a:p>
            <a:pPr algn="ctr"/>
            <a:r>
              <a:rPr lang="en-US" sz="11500" dirty="0" smtClean="0"/>
              <a:t>14 Genes, 25 Edges 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714076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9198149"/>
              </p:ext>
            </p:extLst>
          </p:nvPr>
        </p:nvGraphicFramePr>
        <p:xfrm>
          <a:off x="8028821" y="6784459"/>
          <a:ext cx="27931257" cy="168234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0748"/>
                <a:gridCol w="14070509"/>
              </a:tblGrid>
              <a:tr h="3941280">
                <a:tc>
                  <a:txBody>
                    <a:bodyPr/>
                    <a:lstStyle/>
                    <a:p>
                      <a:pPr algn="ctr"/>
                      <a:r>
                        <a:rPr lang="en-US" sz="12800" b="1" dirty="0" smtClean="0"/>
                        <a:t>Parameter</a:t>
                      </a:r>
                      <a:endParaRPr lang="en-US" sz="12800" b="1" dirty="0"/>
                    </a:p>
                  </a:txBody>
                  <a:tcPr marL="329184" marR="329184" marT="219456" marB="2194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800" b="1" dirty="0" smtClean="0"/>
                        <a:t>Value</a:t>
                      </a:r>
                      <a:endParaRPr lang="en-US" sz="12800" b="1" dirty="0"/>
                    </a:p>
                  </a:txBody>
                  <a:tcPr marL="329184" marR="329184" marT="219456" marB="219456" anchor="ctr"/>
                </a:tc>
              </a:tr>
              <a:tr h="2572361">
                <a:tc>
                  <a:txBody>
                    <a:bodyPr/>
                    <a:lstStyle/>
                    <a:p>
                      <a:pPr algn="ctr"/>
                      <a:r>
                        <a:rPr lang="en-US" sz="12800" b="0" dirty="0" smtClean="0"/>
                        <a:t>Penalty</a:t>
                      </a:r>
                      <a:r>
                        <a:rPr lang="en-US" sz="12800" b="0" baseline="0" dirty="0" smtClean="0"/>
                        <a:t> Term</a:t>
                      </a:r>
                      <a:endParaRPr lang="en-US" sz="12800" b="0" dirty="0"/>
                    </a:p>
                  </a:txBody>
                  <a:tcPr marL="329184" marR="329184" marT="219456" marB="2194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800" b="0" dirty="0" smtClean="0"/>
                        <a:t>1.8830</a:t>
                      </a:r>
                      <a:endParaRPr lang="en-US" sz="12800" b="0" dirty="0"/>
                    </a:p>
                  </a:txBody>
                  <a:tcPr marL="329184" marR="329184" marT="219456" marB="219456" anchor="ctr"/>
                </a:tc>
              </a:tr>
              <a:tr h="2037067">
                <a:tc>
                  <a:txBody>
                    <a:bodyPr/>
                    <a:lstStyle/>
                    <a:p>
                      <a:pPr algn="ctr"/>
                      <a:r>
                        <a:rPr lang="en-US" sz="12800" b="0" dirty="0" smtClean="0"/>
                        <a:t>LSE</a:t>
                      </a:r>
                      <a:endParaRPr lang="en-US" sz="12800" b="0" dirty="0"/>
                    </a:p>
                  </a:txBody>
                  <a:tcPr marL="329184" marR="329184" marT="219456" marB="2194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800" b="0" dirty="0" smtClean="0"/>
                        <a:t>0.6634</a:t>
                      </a:r>
                      <a:endParaRPr lang="en-US" sz="12800" b="0" dirty="0"/>
                    </a:p>
                  </a:txBody>
                  <a:tcPr marL="329184" marR="329184" marT="219456" marB="219456" anchor="ctr"/>
                </a:tc>
              </a:tr>
              <a:tr h="2037067">
                <a:tc>
                  <a:txBody>
                    <a:bodyPr/>
                    <a:lstStyle/>
                    <a:p>
                      <a:pPr algn="ctr"/>
                      <a:r>
                        <a:rPr lang="en-US" sz="12800" b="0" dirty="0" err="1" smtClean="0"/>
                        <a:t>minLSE</a:t>
                      </a:r>
                      <a:endParaRPr lang="en-US" sz="12800" b="0" dirty="0"/>
                    </a:p>
                  </a:txBody>
                  <a:tcPr marL="329184" marR="329184" marT="219456" marB="2194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800" b="0" dirty="0" smtClean="0"/>
                        <a:t>0.4885</a:t>
                      </a:r>
                      <a:endParaRPr lang="en-US" sz="12800" b="0" dirty="0"/>
                    </a:p>
                  </a:txBody>
                  <a:tcPr marL="329184" marR="329184" marT="219456" marB="219456" anchor="ctr"/>
                </a:tc>
              </a:tr>
              <a:tr h="2691578">
                <a:tc>
                  <a:txBody>
                    <a:bodyPr/>
                    <a:lstStyle/>
                    <a:p>
                      <a:pPr algn="ctr"/>
                      <a:r>
                        <a:rPr lang="en-US" sz="12800" b="0" dirty="0" err="1" smtClean="0"/>
                        <a:t>LSE:minLSE</a:t>
                      </a:r>
                      <a:r>
                        <a:rPr lang="en-US" sz="12800" b="0" baseline="0" dirty="0" smtClean="0"/>
                        <a:t> ratio</a:t>
                      </a:r>
                      <a:endParaRPr lang="en-US" sz="12800" b="0" dirty="0"/>
                    </a:p>
                  </a:txBody>
                  <a:tcPr marL="329184" marR="329184" marT="219456" marB="2194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800" b="0" dirty="0" smtClean="0"/>
                        <a:t>1.3580</a:t>
                      </a:r>
                      <a:endParaRPr lang="en-US" sz="12800" b="0" dirty="0"/>
                    </a:p>
                  </a:txBody>
                  <a:tcPr marL="329184" marR="329184" marT="219456" marB="219456" anchor="ctr"/>
                </a:tc>
              </a:tr>
              <a:tr h="2838920">
                <a:tc>
                  <a:txBody>
                    <a:bodyPr/>
                    <a:lstStyle/>
                    <a:p>
                      <a:pPr algn="ctr"/>
                      <a:r>
                        <a:rPr lang="en-US" sz="12800" b="0" dirty="0" smtClean="0"/>
                        <a:t>Iteration Count</a:t>
                      </a:r>
                      <a:endParaRPr lang="en-US" sz="12800" b="0" dirty="0"/>
                    </a:p>
                  </a:txBody>
                  <a:tcPr marL="329184" marR="329184" marT="219456" marB="2194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800" b="0" dirty="0" smtClean="0"/>
                        <a:t>53,862</a:t>
                      </a:r>
                      <a:endParaRPr lang="en-US" sz="12800" b="0" dirty="0"/>
                    </a:p>
                  </a:txBody>
                  <a:tcPr marL="329184" marR="329184" marT="219456" marB="219456"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0"/>
            <a:ext cx="43891200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db2: Network Derived from ∆cin5 Data</a:t>
            </a:r>
          </a:p>
          <a:p>
            <a:pPr algn="ctr"/>
            <a:r>
              <a:rPr lang="en-US" sz="11500" dirty="0" smtClean="0"/>
              <a:t>14 Genes, 25 Edges 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1421852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8526"/>
            <a:ext cx="39502080" cy="7084651"/>
          </a:xfrm>
        </p:spPr>
        <p:txBody>
          <a:bodyPr>
            <a:noAutofit/>
          </a:bodyPr>
          <a:lstStyle/>
          <a:p>
            <a:r>
              <a:rPr lang="en-US" sz="9600" b="1" dirty="0">
                <a:cs typeface="Calibri"/>
              </a:rPr>
              <a:t/>
            </a:r>
            <a:br>
              <a:rPr lang="en-US" sz="9600" b="1" dirty="0">
                <a:cs typeface="Calibri"/>
              </a:rPr>
            </a:br>
            <a:r>
              <a:rPr lang="en-US" sz="9600" b="1" dirty="0">
                <a:cs typeface="Calibri"/>
              </a:rPr>
              <a:t/>
            </a:r>
            <a:br>
              <a:rPr lang="en-US" sz="9600" b="1" dirty="0">
                <a:cs typeface="Calibri"/>
              </a:rPr>
            </a:br>
            <a:r>
              <a:rPr lang="en-US" sz="8600" b="1" dirty="0">
                <a:cs typeface="Calibri"/>
              </a:rPr>
              <a:t>14-gene_25-edges_db2_Sigmoid_estimation_missing-values_L-curve</a:t>
            </a:r>
            <a:endParaRPr lang="en-US" sz="86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4-gene_25-edges_db2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3619524"/>
            <a:ext cx="43952160" cy="29298898"/>
          </a:xfrm>
        </p:spPr>
      </p:pic>
      <p:sp>
        <p:nvSpPr>
          <p:cNvPr id="5" name="TextBox 4"/>
          <p:cNvSpPr txBox="1"/>
          <p:nvPr/>
        </p:nvSpPr>
        <p:spPr>
          <a:xfrm>
            <a:off x="0" y="0"/>
            <a:ext cx="43891200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db2: Network Derived from ∆cin5 Data</a:t>
            </a:r>
          </a:p>
          <a:p>
            <a:pPr algn="ctr"/>
            <a:r>
              <a:rPr lang="en-US" sz="11500" dirty="0" smtClean="0"/>
              <a:t>14 Genes, 25 Edges 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3309438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3891200" cy="2541106"/>
          </a:xfrm>
        </p:spPr>
        <p:txBody>
          <a:bodyPr>
            <a:normAutofit/>
          </a:bodyPr>
          <a:lstStyle/>
          <a:p>
            <a:r>
              <a:rPr lang="en-US" sz="11500" b="1" dirty="0" err="1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11500" b="1" dirty="0">
                <a:latin typeface="Arial" panose="020B0604020202020204" pitchFamily="34" charset="0"/>
                <a:cs typeface="Arial" panose="020B0604020202020204" pitchFamily="34" charset="0"/>
              </a:rPr>
              <a:t> Output Estimation of CIN5, GCR2, GLN3 and HAP4</a:t>
            </a:r>
            <a:endParaRPr lang="en-US" sz="115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1783" y="4293711"/>
            <a:ext cx="13650163" cy="136501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152" y="17511634"/>
            <a:ext cx="13650163" cy="136501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1783" y="17461071"/>
            <a:ext cx="13650163" cy="136501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152" y="3810907"/>
            <a:ext cx="13650163" cy="13650163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623903"/>
              </p:ext>
            </p:extLst>
          </p:nvPr>
        </p:nvGraphicFramePr>
        <p:xfrm>
          <a:off x="17836255" y="3550985"/>
          <a:ext cx="3703320" cy="4980437"/>
        </p:xfrm>
        <a:graphic>
          <a:graphicData uri="http://schemas.openxmlformats.org/drawingml/2006/table">
            <a:tbl>
              <a:tblPr/>
              <a:tblGrid>
                <a:gridCol w="37033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0.0662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0.6188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0.0163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0.0112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0.4113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3867499"/>
              </p:ext>
            </p:extLst>
          </p:nvPr>
        </p:nvGraphicFramePr>
        <p:xfrm>
          <a:off x="37401797" y="3996468"/>
          <a:ext cx="3291840" cy="4980437"/>
        </p:xfrm>
        <a:graphic>
          <a:graphicData uri="http://schemas.openxmlformats.org/drawingml/2006/table">
            <a:tbl>
              <a:tblPr/>
              <a:tblGrid>
                <a:gridCol w="329184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0.3306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0.5876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0.8763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0.1261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0.8445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169144"/>
              </p:ext>
            </p:extLst>
          </p:nvPr>
        </p:nvGraphicFramePr>
        <p:xfrm>
          <a:off x="17861928" y="17310641"/>
          <a:ext cx="3200400" cy="4987914"/>
        </p:xfrm>
        <a:graphic>
          <a:graphicData uri="http://schemas.openxmlformats.org/drawingml/2006/table">
            <a:tbl>
              <a:tblPr/>
              <a:tblGrid>
                <a:gridCol w="3200400"/>
              </a:tblGrid>
              <a:tr h="12332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241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0.4189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26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0.5468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26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0.6094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26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0.5189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26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0.9281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040772"/>
              </p:ext>
            </p:extLst>
          </p:nvPr>
        </p:nvGraphicFramePr>
        <p:xfrm>
          <a:off x="37401811" y="17092313"/>
          <a:ext cx="3291840" cy="4980437"/>
        </p:xfrm>
        <a:graphic>
          <a:graphicData uri="http://schemas.openxmlformats.org/drawingml/2006/table">
            <a:tbl>
              <a:tblPr/>
              <a:tblGrid>
                <a:gridCol w="329184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0.7307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0.4821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0.0773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0.4165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0.9262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7732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14101" y="11508542"/>
            <a:ext cx="42245280" cy="9921158"/>
          </a:xfrm>
          <a:prstGeom prst="rect">
            <a:avLst/>
          </a:prstGeom>
        </p:spPr>
        <p:txBody>
          <a:bodyPr vert="horz" lIns="438768" tIns="219389" rIns="438768" bIns="219389" rtlCol="0" anchor="ctr">
            <a:noAutofit/>
          </a:bodyPr>
          <a:lstStyle>
            <a:lvl1pPr algn="ctr" defTabSz="2193859" rtl="0" eaLnBrk="1" latinLnBrk="0" hangingPunct="1">
              <a:spcBef>
                <a:spcPct val="0"/>
              </a:spcBef>
              <a:buNone/>
              <a:defRPr sz="21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Modeling of Six Related, Database-Derived GRNs</a:t>
            </a:r>
            <a:endParaRPr lang="en-US" sz="26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922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3891200" cy="2541106"/>
          </a:xfrm>
        </p:spPr>
        <p:txBody>
          <a:bodyPr>
            <a:normAutofit fontScale="90000"/>
          </a:bodyPr>
          <a:lstStyle/>
          <a:p>
            <a:r>
              <a:rPr lang="en-US" sz="11500" b="1" dirty="0" err="1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11500" b="1" dirty="0">
                <a:latin typeface="Arial" panose="020B0604020202020204" pitchFamily="34" charset="0"/>
                <a:cs typeface="Arial" panose="020B0604020202020204" pitchFamily="34" charset="0"/>
              </a:rPr>
              <a:t> Output Estimation of HMO1, MGA2, MSN2, and RDS3</a:t>
            </a:r>
            <a:endParaRPr lang="en-US" sz="115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695" y="3909183"/>
            <a:ext cx="13650163" cy="136501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20" y="17559346"/>
            <a:ext cx="13650163" cy="136501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695" y="17559346"/>
            <a:ext cx="13650163" cy="136501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20" y="3909183"/>
            <a:ext cx="13650163" cy="13650163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206674"/>
              </p:ext>
            </p:extLst>
          </p:nvPr>
        </p:nvGraphicFramePr>
        <p:xfrm>
          <a:off x="19791696" y="3770676"/>
          <a:ext cx="3291840" cy="4980437"/>
        </p:xfrm>
        <a:graphic>
          <a:graphicData uri="http://schemas.openxmlformats.org/drawingml/2006/table">
            <a:tbl>
              <a:tblPr/>
              <a:tblGrid>
                <a:gridCol w="329184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0.0397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0.0022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0.0025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0.4244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0.5758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84365"/>
              </p:ext>
            </p:extLst>
          </p:nvPr>
        </p:nvGraphicFramePr>
        <p:xfrm>
          <a:off x="37740451" y="3695412"/>
          <a:ext cx="3291840" cy="4980437"/>
        </p:xfrm>
        <a:graphic>
          <a:graphicData uri="http://schemas.openxmlformats.org/drawingml/2006/table">
            <a:tbl>
              <a:tblPr/>
              <a:tblGrid>
                <a:gridCol w="329184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0.0996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0.3003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0.4415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0.3822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0.4679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013306"/>
              </p:ext>
            </p:extLst>
          </p:nvPr>
        </p:nvGraphicFramePr>
        <p:xfrm>
          <a:off x="19735253" y="17318114"/>
          <a:ext cx="3291840" cy="4980437"/>
        </p:xfrm>
        <a:graphic>
          <a:graphicData uri="http://schemas.openxmlformats.org/drawingml/2006/table">
            <a:tbl>
              <a:tblPr/>
              <a:tblGrid>
                <a:gridCol w="329184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0.3056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0.2208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0.3427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0.0168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0.8021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203657"/>
              </p:ext>
            </p:extLst>
          </p:nvPr>
        </p:nvGraphicFramePr>
        <p:xfrm>
          <a:off x="37720433" y="17318114"/>
          <a:ext cx="2880360" cy="5565653"/>
        </p:xfrm>
        <a:graphic>
          <a:graphicData uri="http://schemas.openxmlformats.org/drawingml/2006/table">
            <a:tbl>
              <a:tblPr/>
              <a:tblGrid>
                <a:gridCol w="2880360"/>
              </a:tblGrid>
              <a:tr h="18166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0.2952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0.6149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0.5967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0.8469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1.0057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61430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3891200" cy="2541106"/>
          </a:xfrm>
        </p:spPr>
        <p:txBody>
          <a:bodyPr>
            <a:normAutofit/>
          </a:bodyPr>
          <a:lstStyle/>
          <a:p>
            <a:r>
              <a:rPr lang="en-US" sz="11500" b="1" dirty="0" err="1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11500" b="1" dirty="0">
                <a:latin typeface="Arial" panose="020B0604020202020204" pitchFamily="34" charset="0"/>
                <a:cs typeface="Arial" panose="020B0604020202020204" pitchFamily="34" charset="0"/>
              </a:rPr>
              <a:t> Output Estimation of SFP1, STB5, SWI4, and SWI5</a:t>
            </a:r>
            <a:endParaRPr lang="en-US" sz="115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8349" y="4490837"/>
            <a:ext cx="13650163" cy="136501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64" y="18338127"/>
            <a:ext cx="13650163" cy="136501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0515" y="18338127"/>
            <a:ext cx="13650163" cy="136501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64" y="4520415"/>
            <a:ext cx="13650163" cy="13650163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479041"/>
              </p:ext>
            </p:extLst>
          </p:nvPr>
        </p:nvGraphicFramePr>
        <p:xfrm>
          <a:off x="18797184" y="4297519"/>
          <a:ext cx="3474720" cy="4980437"/>
        </p:xfrm>
        <a:graphic>
          <a:graphicData uri="http://schemas.openxmlformats.org/drawingml/2006/table">
            <a:tbl>
              <a:tblPr/>
              <a:tblGrid>
                <a:gridCol w="34747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0.4097</a:t>
                      </a:r>
                    </a:p>
                  </a:txBody>
                  <a:tcPr marL="45720" marR="45720" marT="6096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0.0494</a:t>
                      </a:r>
                    </a:p>
                  </a:txBody>
                  <a:tcPr marL="45720" marR="45720" marT="6096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0.0751</a:t>
                      </a:r>
                    </a:p>
                  </a:txBody>
                  <a:tcPr marL="45720" marR="45720" marT="6096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0.0533</a:t>
                      </a:r>
                    </a:p>
                  </a:txBody>
                  <a:tcPr marL="45720" marR="45720" marT="6096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0.8354</a:t>
                      </a:r>
                    </a:p>
                  </a:txBody>
                  <a:tcPr marL="45720" marR="45720" marT="6096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150512"/>
              </p:ext>
            </p:extLst>
          </p:nvPr>
        </p:nvGraphicFramePr>
        <p:xfrm>
          <a:off x="36431549" y="4297519"/>
          <a:ext cx="3200400" cy="4980437"/>
        </p:xfrm>
        <a:graphic>
          <a:graphicData uri="http://schemas.openxmlformats.org/drawingml/2006/table">
            <a:tbl>
              <a:tblPr/>
              <a:tblGrid>
                <a:gridCol w="320040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0.3129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0.3692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0.3204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1.0193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0.4173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598338"/>
              </p:ext>
            </p:extLst>
          </p:nvPr>
        </p:nvGraphicFramePr>
        <p:xfrm>
          <a:off x="18785057" y="18146018"/>
          <a:ext cx="3611880" cy="4980437"/>
        </p:xfrm>
        <a:graphic>
          <a:graphicData uri="http://schemas.openxmlformats.org/drawingml/2006/table">
            <a:tbl>
              <a:tblPr/>
              <a:tblGrid>
                <a:gridCol w="361188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0.6731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0.4839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0.3797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0.6155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0.9652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580590"/>
              </p:ext>
            </p:extLst>
          </p:nvPr>
        </p:nvGraphicFramePr>
        <p:xfrm>
          <a:off x="36384430" y="18146018"/>
          <a:ext cx="3520440" cy="4980437"/>
        </p:xfrm>
        <a:graphic>
          <a:graphicData uri="http://schemas.openxmlformats.org/drawingml/2006/table">
            <a:tbl>
              <a:tblPr/>
              <a:tblGrid>
                <a:gridCol w="352044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0.0957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0.4463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0.3126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0.9868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0.5178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1504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3891200" cy="2541106"/>
          </a:xfrm>
        </p:spPr>
        <p:txBody>
          <a:bodyPr>
            <a:normAutofit/>
          </a:bodyPr>
          <a:lstStyle/>
          <a:p>
            <a:r>
              <a:rPr lang="en-US" sz="11500" b="1" dirty="0" err="1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11500" b="1" dirty="0">
                <a:latin typeface="Arial" panose="020B0604020202020204" pitchFamily="34" charset="0"/>
                <a:cs typeface="Arial" panose="020B0604020202020204" pitchFamily="34" charset="0"/>
              </a:rPr>
              <a:t> Output Estimation of YHP1 and YOX1</a:t>
            </a:r>
            <a:endParaRPr lang="en-US" sz="115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272" y="9493858"/>
            <a:ext cx="13650163" cy="136501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5957" y="9493858"/>
            <a:ext cx="13650163" cy="13650163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825378"/>
              </p:ext>
            </p:extLst>
          </p:nvPr>
        </p:nvGraphicFramePr>
        <p:xfrm>
          <a:off x="15468497" y="9264919"/>
          <a:ext cx="3246120" cy="4980437"/>
        </p:xfrm>
        <a:graphic>
          <a:graphicData uri="http://schemas.openxmlformats.org/drawingml/2006/table">
            <a:tbl>
              <a:tblPr/>
              <a:tblGrid>
                <a:gridCol w="32461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0.1743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0.8684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0.0433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0.0084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0.8152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542753"/>
              </p:ext>
            </p:extLst>
          </p:nvPr>
        </p:nvGraphicFramePr>
        <p:xfrm>
          <a:off x="35696393" y="9264919"/>
          <a:ext cx="3429000" cy="4980437"/>
        </p:xfrm>
        <a:graphic>
          <a:graphicData uri="http://schemas.openxmlformats.org/drawingml/2006/table">
            <a:tbl>
              <a:tblPr/>
              <a:tblGrid>
                <a:gridCol w="342900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0.004</a:t>
                      </a:r>
                    </a:p>
                  </a:txBody>
                  <a:tcPr marL="45720" marR="45720" marT="6096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0.058</a:t>
                      </a:r>
                    </a:p>
                  </a:txBody>
                  <a:tcPr marL="45720" marR="45720" marT="6096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0.2181</a:t>
                      </a:r>
                    </a:p>
                  </a:txBody>
                  <a:tcPr marL="45720" marR="45720" marT="6096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0.0117</a:t>
                      </a:r>
                    </a:p>
                  </a:txBody>
                  <a:tcPr marL="45720" marR="45720" marT="6096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0.2197</a:t>
                      </a:r>
                    </a:p>
                  </a:txBody>
                  <a:tcPr marL="45720" marR="45720" marT="6096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3651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25582" y="28983285"/>
            <a:ext cx="38231544" cy="3917760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r>
              <a:rPr lang="en-US" sz="11500" dirty="0" smtClean="0">
                <a:latin typeface="Arial" panose="020B0604020202020204" pitchFamily="34" charset="0"/>
                <a:cs typeface="Arial" panose="020B0604020202020204" pitchFamily="34" charset="0"/>
              </a:rPr>
              <a:t>db2 appears </a:t>
            </a:r>
            <a:r>
              <a:rPr lang="en-US" sz="11500" dirty="0">
                <a:latin typeface="Arial" panose="020B0604020202020204" pitchFamily="34" charset="0"/>
                <a:cs typeface="Arial" panose="020B0604020202020204" pitchFamily="34" charset="0"/>
              </a:rPr>
              <a:t>to have more </a:t>
            </a:r>
            <a:r>
              <a:rPr lang="en-US" sz="11500" dirty="0" smtClean="0">
                <a:latin typeface="Arial" panose="020B0604020202020204" pitchFamily="34" charset="0"/>
                <a:cs typeface="Arial" panose="020B0604020202020204" pitchFamily="34" charset="0"/>
              </a:rPr>
              <a:t>repression than activation of </a:t>
            </a:r>
            <a:r>
              <a:rPr lang="en-US" sz="11500" dirty="0">
                <a:latin typeface="Arial" panose="020B0604020202020204" pitchFamily="34" charset="0"/>
                <a:cs typeface="Arial" panose="020B0604020202020204" pitchFamily="34" charset="0"/>
              </a:rPr>
              <a:t>genes within the network.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43891200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db2: Network Derived from ∆cin5 Data</a:t>
            </a:r>
          </a:p>
          <a:p>
            <a:pPr algn="ctr"/>
            <a:r>
              <a:rPr lang="en-US" sz="11500" dirty="0" smtClean="0"/>
              <a:t>14 Genes, 25 Edges </a:t>
            </a:r>
            <a:endParaRPr lang="en-US" sz="11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8" r="7273"/>
          <a:stretch/>
        </p:blipFill>
        <p:spPr>
          <a:xfrm>
            <a:off x="9035070" y="5958932"/>
            <a:ext cx="25928473" cy="2013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768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4-genes_23-edges_degree-distribution_20161205_13.53.3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019" y="4589480"/>
            <a:ext cx="28230149" cy="283289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43891200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db2: Network Derived from ∆cin5 Data</a:t>
            </a:r>
          </a:p>
          <a:p>
            <a:pPr algn="ctr"/>
            <a:r>
              <a:rPr lang="en-US" sz="11500" dirty="0" smtClean="0"/>
              <a:t>14 Genes, 25 Edges 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1438432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3891200" cy="4389120"/>
          </a:xfrm>
        </p:spPr>
        <p:txBody>
          <a:bodyPr>
            <a:noAutofit/>
          </a:bodyPr>
          <a:lstStyle/>
          <a:p>
            <a:r>
              <a:rPr lang="en-US" sz="11500" b="1" dirty="0"/>
              <a:t>Distribution of db2 Regulatory Weights</a:t>
            </a:r>
            <a:br>
              <a:rPr lang="en-US" sz="11500" b="1" dirty="0"/>
            </a:br>
            <a:r>
              <a:rPr lang="en-US" sz="11500" dirty="0"/>
              <a:t>Network: 14 Genes, 25 Edges</a:t>
            </a:r>
            <a:endParaRPr lang="en-US" sz="11500" b="1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2" y="5852177"/>
            <a:ext cx="26289000" cy="22905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6800" y="5852160"/>
            <a:ext cx="24140160" cy="2304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4066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776732"/>
              </p:ext>
            </p:extLst>
          </p:nvPr>
        </p:nvGraphicFramePr>
        <p:xfrm>
          <a:off x="2913629" y="5664932"/>
          <a:ext cx="37727755" cy="25918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941"/>
                <a:gridCol w="11636239"/>
                <a:gridCol w="14216575"/>
              </a:tblGrid>
              <a:tr h="28407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id</a:t>
                      </a: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Optimized</a:t>
                      </a:r>
                      <a:r>
                        <a:rPr lang="en-US" sz="80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80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threshold_b</a:t>
                      </a:r>
                      <a:endParaRPr lang="en-US" sz="80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production_rate</a:t>
                      </a:r>
                      <a:endParaRPr lang="en-US" sz="80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</a:tr>
              <a:tr h="14508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CIN5</a:t>
                      </a: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en-U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0.2500</a:t>
                      </a:r>
                      <a:endParaRPr lang="en-U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1.5792</a:t>
                      </a:r>
                      <a:endParaRPr lang="en-U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</a:tr>
              <a:tr h="21424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GCR2</a:t>
                      </a: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0.2253</a:t>
                      </a:r>
                      <a:endParaRPr lang="en-U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0.2253</a:t>
                      </a:r>
                      <a:endParaRPr lang="en-U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</a:tr>
              <a:tr h="14508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GLN3</a:t>
                      </a: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0.7220</a:t>
                      </a:r>
                      <a:endParaRPr lang="en-U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0.4174</a:t>
                      </a:r>
                      <a:endParaRPr lang="en-U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</a:tr>
              <a:tr h="14508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HAP4</a:t>
                      </a: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2.1782</a:t>
                      </a:r>
                      <a:endParaRPr lang="en-U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1.0796</a:t>
                      </a:r>
                      <a:endParaRPr lang="en-U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</a:tr>
              <a:tr h="21424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HMO1</a:t>
                      </a: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1.7324</a:t>
                      </a:r>
                      <a:endParaRPr lang="en-U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0.5122</a:t>
                      </a:r>
                      <a:endParaRPr lang="en-U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</a:tr>
              <a:tr h="21424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MGA2</a:t>
                      </a: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en-U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0.0252</a:t>
                      </a:r>
                      <a:endParaRPr lang="en-U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0.2725</a:t>
                      </a:r>
                      <a:endParaRPr lang="en-U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</a:tr>
              <a:tr h="21424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MSN2</a:t>
                      </a: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en-U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1.4075</a:t>
                      </a:r>
                      <a:endParaRPr lang="en-U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2.1830</a:t>
                      </a:r>
                      <a:endParaRPr lang="en-U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</a:tr>
              <a:tr h="14508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RDS3</a:t>
                      </a: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1.0634</a:t>
                      </a:r>
                      <a:endParaRPr lang="en-U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0.2958</a:t>
                      </a:r>
                      <a:endParaRPr lang="en-U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</a:tr>
              <a:tr h="14508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SFP1</a:t>
                      </a: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en-U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0.8488</a:t>
                      </a:r>
                      <a:endParaRPr lang="en-U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1.4101</a:t>
                      </a:r>
                      <a:endParaRPr lang="en-U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</a:tr>
              <a:tr h="14508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STB5</a:t>
                      </a: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1.4014</a:t>
                      </a:r>
                      <a:endParaRPr lang="en-U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0.6012</a:t>
                      </a:r>
                      <a:endParaRPr lang="en-U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</a:tr>
              <a:tr h="14508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SWI4</a:t>
                      </a: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en-U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0.5609</a:t>
                      </a:r>
                      <a:endParaRPr lang="en-U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0.3355</a:t>
                      </a:r>
                      <a:endParaRPr lang="en-U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</a:tr>
              <a:tr h="14508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SWI5</a:t>
                      </a: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en-U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0.5153</a:t>
                      </a:r>
                      <a:endParaRPr lang="en-U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1.1400</a:t>
                      </a:r>
                      <a:endParaRPr lang="en-U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</a:tr>
              <a:tr h="14508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YHP1</a:t>
                      </a: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en-U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1.8135</a:t>
                      </a:r>
                      <a:endParaRPr lang="en-U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1.8826</a:t>
                      </a:r>
                      <a:endParaRPr lang="en-U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</a:tr>
              <a:tr h="14508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YOX1</a:t>
                      </a: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en-U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0.2274</a:t>
                      </a:r>
                      <a:endParaRPr lang="en-U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1.3668</a:t>
                      </a:r>
                      <a:endParaRPr lang="en-U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0" y="0"/>
            <a:ext cx="43891200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db2: Network Derived from ∆cin5 Data</a:t>
            </a:r>
          </a:p>
          <a:p>
            <a:pPr algn="ctr"/>
            <a:r>
              <a:rPr lang="en-US" sz="11500" dirty="0" smtClean="0"/>
              <a:t>14 Genes, 25 Edges 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9180863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7634" y="6736466"/>
            <a:ext cx="10115002" cy="18900316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6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 Composed of the following genes:</a:t>
            </a:r>
          </a:p>
          <a:p>
            <a:pPr algn="ctr"/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ACE2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CIN5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GCR2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GLN3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HAP4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HMO1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MCM1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MGA2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MSN2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RDS3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SFP1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STB5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SWI4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SWI5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YHP1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YOX1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ZAP1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64090"/>
            <a:ext cx="32767634" cy="230471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-30568"/>
            <a:ext cx="43891200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db3: Network Derived from ∆cin5 Data</a:t>
            </a:r>
          </a:p>
          <a:p>
            <a:pPr algn="ctr"/>
            <a:r>
              <a:rPr lang="en-US" sz="11500" dirty="0" smtClean="0"/>
              <a:t>17 Genes, 32 Edges 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368301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3329406"/>
              </p:ext>
            </p:extLst>
          </p:nvPr>
        </p:nvGraphicFramePr>
        <p:xfrm>
          <a:off x="7132320" y="9515645"/>
          <a:ext cx="29626560" cy="13871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13280"/>
                <a:gridCol w="14813280"/>
              </a:tblGrid>
              <a:tr h="2914392">
                <a:tc>
                  <a:txBody>
                    <a:bodyPr/>
                    <a:lstStyle/>
                    <a:p>
                      <a:pPr algn="ctr"/>
                      <a:r>
                        <a:rPr lang="en-US" sz="11500" dirty="0" smtClean="0"/>
                        <a:t>Parameter</a:t>
                      </a:r>
                      <a:endParaRPr lang="en-US" sz="11500" dirty="0"/>
                    </a:p>
                  </a:txBody>
                  <a:tcPr marL="329184" marR="329184" marT="219456" marB="2194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500" dirty="0" smtClean="0"/>
                        <a:t>Value</a:t>
                      </a:r>
                      <a:endParaRPr lang="en-US" sz="11500" dirty="0"/>
                    </a:p>
                  </a:txBody>
                  <a:tcPr marL="329184" marR="329184" marT="219456" marB="219456"/>
                </a:tc>
              </a:tr>
              <a:tr h="1965154">
                <a:tc>
                  <a:txBody>
                    <a:bodyPr/>
                    <a:lstStyle/>
                    <a:p>
                      <a:pPr algn="ctr"/>
                      <a:r>
                        <a:rPr lang="en-US" sz="11500" dirty="0" smtClean="0"/>
                        <a:t>Penalty</a:t>
                      </a:r>
                      <a:r>
                        <a:rPr lang="en-US" sz="11500" baseline="0" dirty="0" smtClean="0"/>
                        <a:t> Term</a:t>
                      </a:r>
                    </a:p>
                  </a:txBody>
                  <a:tcPr marL="329184" marR="329184" marT="219456" marB="2194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500" dirty="0" smtClean="0"/>
                        <a:t>1.7570</a:t>
                      </a:r>
                      <a:endParaRPr lang="en-US" sz="11500" dirty="0"/>
                    </a:p>
                  </a:txBody>
                  <a:tcPr marL="329184" marR="329184" marT="219456" marB="219456"/>
                </a:tc>
              </a:tr>
              <a:tr h="1764115">
                <a:tc>
                  <a:txBody>
                    <a:bodyPr/>
                    <a:lstStyle/>
                    <a:p>
                      <a:pPr algn="ctr"/>
                      <a:r>
                        <a:rPr lang="en-US" sz="11500" dirty="0" smtClean="0"/>
                        <a:t>LSE</a:t>
                      </a:r>
                      <a:endParaRPr lang="en-US" sz="11500" dirty="0"/>
                    </a:p>
                  </a:txBody>
                  <a:tcPr marL="329184" marR="329184" marT="219456" marB="2194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500" dirty="0" smtClean="0"/>
                        <a:t>0.7864</a:t>
                      </a:r>
                      <a:endParaRPr lang="en-US" sz="11500" dirty="0"/>
                    </a:p>
                  </a:txBody>
                  <a:tcPr marL="329184" marR="329184" marT="219456" marB="219456"/>
                </a:tc>
              </a:tr>
              <a:tr h="1706880">
                <a:tc>
                  <a:txBody>
                    <a:bodyPr/>
                    <a:lstStyle/>
                    <a:p>
                      <a:pPr algn="ctr"/>
                      <a:r>
                        <a:rPr lang="en-US" sz="11500" dirty="0" err="1" smtClean="0"/>
                        <a:t>minLSE</a:t>
                      </a:r>
                      <a:endParaRPr lang="en-US" sz="11500" dirty="0"/>
                    </a:p>
                  </a:txBody>
                  <a:tcPr marL="329184" marR="329184" marT="219456" marB="2194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500" dirty="0" smtClean="0"/>
                        <a:t>0.5449</a:t>
                      </a:r>
                      <a:endParaRPr lang="en-US" sz="11500" dirty="0"/>
                    </a:p>
                  </a:txBody>
                  <a:tcPr marL="329184" marR="329184" marT="219456" marB="219456"/>
                </a:tc>
              </a:tr>
              <a:tr h="1793621">
                <a:tc>
                  <a:txBody>
                    <a:bodyPr/>
                    <a:lstStyle/>
                    <a:p>
                      <a:pPr algn="ctr"/>
                      <a:r>
                        <a:rPr lang="en-US" sz="11500" dirty="0" err="1" smtClean="0"/>
                        <a:t>LSE:minLSE</a:t>
                      </a:r>
                      <a:r>
                        <a:rPr lang="en-US" sz="11500" dirty="0" smtClean="0"/>
                        <a:t> ratio</a:t>
                      </a:r>
                      <a:endParaRPr lang="en-US" sz="11500" dirty="0"/>
                    </a:p>
                  </a:txBody>
                  <a:tcPr marL="329184" marR="329184" marT="219456" marB="2194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500" dirty="0" smtClean="0"/>
                        <a:t>1.4100</a:t>
                      </a:r>
                      <a:endParaRPr lang="en-US" sz="11500" dirty="0"/>
                    </a:p>
                  </a:txBody>
                  <a:tcPr marL="329184" marR="329184" marT="219456" marB="219456"/>
                </a:tc>
              </a:tr>
              <a:tr h="1793621">
                <a:tc>
                  <a:txBody>
                    <a:bodyPr/>
                    <a:lstStyle/>
                    <a:p>
                      <a:pPr algn="ctr"/>
                      <a:r>
                        <a:rPr lang="en-US" sz="11500" dirty="0" smtClean="0"/>
                        <a:t>Iteration Count</a:t>
                      </a:r>
                      <a:endParaRPr lang="en-US" sz="11500" dirty="0"/>
                    </a:p>
                  </a:txBody>
                  <a:tcPr marL="329184" marR="329184" marT="219456" marB="2194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500" dirty="0" smtClean="0"/>
                        <a:t>118,921</a:t>
                      </a:r>
                      <a:endParaRPr lang="en-US" sz="11500" dirty="0"/>
                    </a:p>
                  </a:txBody>
                  <a:tcPr marL="329184" marR="329184" marT="219456" marB="219456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0" y="-30568"/>
            <a:ext cx="43891200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db3: Network Derived from ∆cin5 Data</a:t>
            </a:r>
          </a:p>
          <a:p>
            <a:pPr algn="ctr"/>
            <a:r>
              <a:rPr lang="en-US" sz="11500" dirty="0" smtClean="0"/>
              <a:t>17 Genes, 32 Edges 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3336817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8526"/>
            <a:ext cx="39502080" cy="6952123"/>
          </a:xfrm>
        </p:spPr>
        <p:txBody>
          <a:bodyPr>
            <a:noAutofit/>
          </a:bodyPr>
          <a:lstStyle/>
          <a:p>
            <a:r>
              <a:rPr lang="en-US" sz="11500" b="1" dirty="0" smtClean="0">
                <a:cs typeface="Calibri"/>
              </a:rPr>
              <a:t> </a:t>
            </a:r>
            <a:r>
              <a:rPr lang="en-US" sz="11500" b="1" dirty="0">
                <a:cs typeface="Calibri"/>
              </a:rPr>
              <a:t/>
            </a:r>
            <a:br>
              <a:rPr lang="en-US" sz="11500" b="1" dirty="0">
                <a:cs typeface="Calibri"/>
              </a:rPr>
            </a:br>
            <a:r>
              <a:rPr lang="en-US" sz="9600" b="1" dirty="0">
                <a:cs typeface="Calibri"/>
              </a:rPr>
              <a:t/>
            </a:r>
            <a:br>
              <a:rPr lang="en-US" sz="9600" b="1" dirty="0">
                <a:cs typeface="Calibri"/>
              </a:rPr>
            </a:br>
            <a:r>
              <a:rPr lang="en-US" sz="8600" b="1" dirty="0">
                <a:cs typeface="Calibri"/>
              </a:rPr>
              <a:t>17-genes_32-edges_db3_Sigmoid_estimation_missing-values_L-curve</a:t>
            </a:r>
            <a:endParaRPr lang="en-US" sz="86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7-genes_32-edges_db3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3619524"/>
            <a:ext cx="43952160" cy="29298898"/>
          </a:xfrm>
        </p:spPr>
      </p:pic>
      <p:sp>
        <p:nvSpPr>
          <p:cNvPr id="5" name="TextBox 4"/>
          <p:cNvSpPr txBox="1"/>
          <p:nvPr/>
        </p:nvSpPr>
        <p:spPr>
          <a:xfrm>
            <a:off x="0" y="-30568"/>
            <a:ext cx="43891200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db3: Network Derived from ∆cin5 Data</a:t>
            </a:r>
          </a:p>
          <a:p>
            <a:pPr algn="ctr"/>
            <a:r>
              <a:rPr lang="en-US" sz="11500" dirty="0" smtClean="0"/>
              <a:t>17 Genes, 32 Edges 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2411646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81803"/>
            <a:ext cx="43679914" cy="2034165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0800" b="1" dirty="0" err="1">
                <a:latin typeface="Arial" panose="020B0604020202020204" pitchFamily="34" charset="0"/>
                <a:cs typeface="Arial" panose="020B0604020202020204" pitchFamily="34" charset="0"/>
              </a:rPr>
              <a:t>Unweighted</a:t>
            </a:r>
            <a:r>
              <a:rPr lang="en-US" sz="10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Visualization </a:t>
            </a:r>
            <a:r>
              <a:rPr lang="en-US" sz="10800" b="1" dirty="0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sz="10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6 Database-Derived GRNs</a:t>
            </a:r>
            <a:endParaRPr lang="en-US" sz="10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Content Placeholder 1" descr="wt Network JPE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" b="1056"/>
          <a:stretch>
            <a:fillRect/>
          </a:stretch>
        </p:blipFill>
        <p:spPr>
          <a:xfrm>
            <a:off x="82010" y="5496602"/>
            <a:ext cx="14858885" cy="9519792"/>
          </a:xfrm>
          <a:prstGeom prst="rect">
            <a:avLst/>
          </a:prstGeom>
        </p:spPr>
      </p:pic>
      <p:pic>
        <p:nvPicPr>
          <p:cNvPr id="5" name="Content Placeholder 1" descr="dGLN3 Network JPEG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5" t="1172" b="1172"/>
          <a:stretch/>
        </p:blipFill>
        <p:spPr>
          <a:xfrm>
            <a:off x="476214" y="20768694"/>
            <a:ext cx="14101824" cy="9519792"/>
          </a:xfrm>
          <a:prstGeom prst="rect">
            <a:avLst/>
          </a:prstGeom>
        </p:spPr>
      </p:pic>
      <p:pic>
        <p:nvPicPr>
          <p:cNvPr id="6" name="Content Placeholder 6" descr="dHAP4 Network jpeg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" r="3802" b="896"/>
          <a:stretch/>
        </p:blipFill>
        <p:spPr>
          <a:xfrm>
            <a:off x="13897228" y="20353298"/>
            <a:ext cx="14293952" cy="9519792"/>
          </a:xfrm>
          <a:prstGeom prst="rect">
            <a:avLst/>
          </a:prstGeom>
        </p:spPr>
      </p:pic>
      <p:pic>
        <p:nvPicPr>
          <p:cNvPr id="7" name="Content Placeholder 4" descr="dZAP1 Network JPEG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" b="1178"/>
          <a:stretch>
            <a:fillRect/>
          </a:stretch>
        </p:blipFill>
        <p:spPr>
          <a:xfrm>
            <a:off x="28522310" y="20612940"/>
            <a:ext cx="14858890" cy="95197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010" y="2808352"/>
            <a:ext cx="14927958" cy="2403497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6600" b="1" u="sng" dirty="0" smtClean="0"/>
              <a:t>db1: Network Derived from </a:t>
            </a:r>
            <a:r>
              <a:rPr lang="en-US" sz="6600" b="1" u="sng" dirty="0" err="1" smtClean="0"/>
              <a:t>wt</a:t>
            </a:r>
            <a:r>
              <a:rPr lang="en-US" sz="6600" b="1" u="sng" dirty="0" smtClean="0"/>
              <a:t> Data</a:t>
            </a:r>
          </a:p>
          <a:p>
            <a:pPr algn="ctr"/>
            <a:r>
              <a:rPr lang="en-US" sz="6600" dirty="0" smtClean="0"/>
              <a:t>16 Genes, 26 Edges </a:t>
            </a:r>
            <a:endParaRPr lang="en-US" sz="6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6205" y="5496602"/>
            <a:ext cx="14581560" cy="95197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5443" y="5496602"/>
            <a:ext cx="14788109" cy="951979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8877206" y="2808352"/>
            <a:ext cx="14927958" cy="2403497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6600" b="1" u="sng" dirty="0" smtClean="0"/>
              <a:t>db3: Network Derived from ∆cin5 Data</a:t>
            </a:r>
          </a:p>
          <a:p>
            <a:pPr algn="ctr"/>
            <a:r>
              <a:rPr lang="en-US" sz="6600" dirty="0" smtClean="0"/>
              <a:t>17 Genes, 32 Edges </a:t>
            </a:r>
            <a:endParaRPr lang="en-US" sz="6600" dirty="0"/>
          </a:p>
        </p:txBody>
      </p:sp>
      <p:sp>
        <p:nvSpPr>
          <p:cNvPr id="24" name="TextBox 23"/>
          <p:cNvSpPr txBox="1"/>
          <p:nvPr/>
        </p:nvSpPr>
        <p:spPr>
          <a:xfrm>
            <a:off x="14266724" y="2808352"/>
            <a:ext cx="14927958" cy="2403497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6600" b="1" u="sng" dirty="0" smtClean="0"/>
              <a:t>db2: Network Derived from ∆cin5 Data</a:t>
            </a:r>
          </a:p>
          <a:p>
            <a:pPr algn="ctr"/>
            <a:r>
              <a:rPr lang="en-US" sz="6600" dirty="0" smtClean="0"/>
              <a:t>14 Genes, 25 Edges </a:t>
            </a:r>
            <a:endParaRPr lang="en-US" sz="6600" dirty="0"/>
          </a:p>
        </p:txBody>
      </p:sp>
      <p:sp>
        <p:nvSpPr>
          <p:cNvPr id="25" name="TextBox 24"/>
          <p:cNvSpPr txBox="1"/>
          <p:nvPr/>
        </p:nvSpPr>
        <p:spPr>
          <a:xfrm>
            <a:off x="0" y="18215781"/>
            <a:ext cx="14927958" cy="2403497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6600" b="1" u="sng" dirty="0" smtClean="0"/>
              <a:t>db4: Network Derived from ∆gln3 Data</a:t>
            </a:r>
          </a:p>
          <a:p>
            <a:pPr algn="ctr"/>
            <a:r>
              <a:rPr lang="en-US" sz="6600" dirty="0" smtClean="0"/>
              <a:t>14 Genes, 35 Edges</a:t>
            </a:r>
            <a:endParaRPr lang="en-US" sz="6600" dirty="0"/>
          </a:p>
        </p:txBody>
      </p:sp>
      <p:sp>
        <p:nvSpPr>
          <p:cNvPr id="26" name="TextBox 25"/>
          <p:cNvSpPr txBox="1"/>
          <p:nvPr/>
        </p:nvSpPr>
        <p:spPr>
          <a:xfrm>
            <a:off x="14578038" y="18209443"/>
            <a:ext cx="14927958" cy="2403497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6600" b="1" u="sng" dirty="0" smtClean="0"/>
              <a:t>db5: Network Derived from ∆hap4 Data</a:t>
            </a:r>
          </a:p>
          <a:p>
            <a:pPr algn="ctr"/>
            <a:r>
              <a:rPr lang="en-US" sz="6600" dirty="0" smtClean="0"/>
              <a:t>15 Genes, 28 Edges </a:t>
            </a:r>
            <a:endParaRPr lang="en-US" sz="6600" dirty="0"/>
          </a:p>
        </p:txBody>
      </p:sp>
      <p:sp>
        <p:nvSpPr>
          <p:cNvPr id="27" name="TextBox 26"/>
          <p:cNvSpPr txBox="1"/>
          <p:nvPr/>
        </p:nvSpPr>
        <p:spPr>
          <a:xfrm>
            <a:off x="29194682" y="18249664"/>
            <a:ext cx="14927958" cy="2403497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6600" b="1" u="sng" dirty="0" smtClean="0"/>
              <a:t>db6: Network Derived from ∆zap1 Data</a:t>
            </a:r>
          </a:p>
          <a:p>
            <a:pPr algn="ctr"/>
            <a:r>
              <a:rPr lang="en-US" sz="6600" dirty="0" smtClean="0"/>
              <a:t>16 Genes, 27 Edges 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486865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76940"/>
            <a:ext cx="43891200" cy="2141887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dirty="0">
                <a:latin typeface="Arial" panose="020B0604020202020204" pitchFamily="34" charset="0"/>
                <a:cs typeface="Arial" panose="020B0604020202020204" pitchFamily="34" charset="0"/>
              </a:rPr>
              <a:t>GRNmap Output Estimation of ACE2, CIN5, GCR2 </a:t>
            </a:r>
            <a:r>
              <a:rPr lang="en-US" sz="1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and GLN3</a:t>
            </a:r>
            <a:r>
              <a:rPr lang="en-US" sz="115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069" y="3289243"/>
            <a:ext cx="13650163" cy="136501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0207" y="3142997"/>
            <a:ext cx="13650163" cy="136501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069" y="17508773"/>
            <a:ext cx="13650163" cy="136501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5856" y="17508773"/>
            <a:ext cx="13650163" cy="13650163"/>
          </a:xfrm>
          <a:prstGeom prst="rect">
            <a:avLst/>
          </a:prstGeom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1152264"/>
              </p:ext>
            </p:extLst>
          </p:nvPr>
        </p:nvGraphicFramePr>
        <p:xfrm>
          <a:off x="17017802" y="3569782"/>
          <a:ext cx="2663189" cy="5135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8" name="Worksheet" r:id="rId8" imgW="847677" imgH="1438290" progId="Excel.Sheet.12">
                  <p:embed/>
                </p:oleObj>
              </mc:Choice>
              <mc:Fallback>
                <p:oleObj name="Worksheet" r:id="rId8" imgW="847677" imgH="143829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017802" y="3569782"/>
                        <a:ext cx="2663189" cy="5135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4273372"/>
              </p:ext>
            </p:extLst>
          </p:nvPr>
        </p:nvGraphicFramePr>
        <p:xfrm>
          <a:off x="39778351" y="2618220"/>
          <a:ext cx="2411083" cy="5921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9" name="Worksheet" r:id="rId10" imgW="809588" imgH="1581120" progId="Excel.Sheet.12">
                  <p:embed/>
                </p:oleObj>
              </mc:Choice>
              <mc:Fallback>
                <p:oleObj name="Worksheet" r:id="rId10" imgW="809588" imgH="15811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778351" y="2618220"/>
                        <a:ext cx="2411083" cy="59214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6798606"/>
              </p:ext>
            </p:extLst>
          </p:nvPr>
        </p:nvGraphicFramePr>
        <p:xfrm>
          <a:off x="40074499" y="16939409"/>
          <a:ext cx="2420851" cy="60111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0" name="Worksheet" r:id="rId12" imgW="809588" imgH="1581120" progId="Excel.Sheet.12">
                  <p:embed/>
                </p:oleObj>
              </mc:Choice>
              <mc:Fallback>
                <p:oleObj name="Worksheet" r:id="rId12" imgW="809588" imgH="15811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0074499" y="16939409"/>
                        <a:ext cx="2420851" cy="60111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4371468"/>
              </p:ext>
            </p:extLst>
          </p:nvPr>
        </p:nvGraphicFramePr>
        <p:xfrm>
          <a:off x="17017798" y="16939407"/>
          <a:ext cx="2309246" cy="6013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1" name="Worksheet" r:id="rId14" imgW="809588" imgH="1581120" progId="Excel.Sheet.12">
                  <p:embed/>
                </p:oleObj>
              </mc:Choice>
              <mc:Fallback>
                <p:oleObj name="Worksheet" r:id="rId14" imgW="809588" imgH="15811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7017798" y="16939407"/>
                        <a:ext cx="2309246" cy="60130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3094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43891200" cy="1849499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9600" b="1" dirty="0" err="1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9600" b="1" dirty="0">
                <a:latin typeface="Arial" panose="020B0604020202020204" pitchFamily="34" charset="0"/>
                <a:cs typeface="Arial" panose="020B0604020202020204" pitchFamily="34" charset="0"/>
              </a:rPr>
              <a:t> Output Estimation of HAP4, HMO1, MCM1, and MGA2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5381" y="3435480"/>
            <a:ext cx="13650163" cy="136501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359" y="17368767"/>
            <a:ext cx="13650163" cy="136501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5381" y="17368767"/>
            <a:ext cx="13650163" cy="136501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359" y="3435480"/>
            <a:ext cx="13650163" cy="13650163"/>
          </a:xfrm>
          <a:prstGeom prst="rect">
            <a:avLst/>
          </a:prstGeom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5659650"/>
              </p:ext>
            </p:extLst>
          </p:nvPr>
        </p:nvGraphicFramePr>
        <p:xfrm>
          <a:off x="16300260" y="2844975"/>
          <a:ext cx="2309246" cy="6013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8" name="Worksheet" r:id="rId8" imgW="809588" imgH="1581120" progId="Excel.Sheet.12">
                  <p:embed/>
                </p:oleObj>
              </mc:Choice>
              <mc:Fallback>
                <p:oleObj name="Worksheet" r:id="rId8" imgW="809588" imgH="15811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6300260" y="2844975"/>
                        <a:ext cx="2309246" cy="60130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8483663"/>
              </p:ext>
            </p:extLst>
          </p:nvPr>
        </p:nvGraphicFramePr>
        <p:xfrm>
          <a:off x="16300260" y="16751693"/>
          <a:ext cx="2309246" cy="6013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9" name="Worksheet" r:id="rId10" imgW="809588" imgH="1581120" progId="Excel.Sheet.12">
                  <p:embed/>
                </p:oleObj>
              </mc:Choice>
              <mc:Fallback>
                <p:oleObj name="Worksheet" r:id="rId10" imgW="809588" imgH="15811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6300260" y="16751693"/>
                        <a:ext cx="2309246" cy="60130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7902776"/>
              </p:ext>
            </p:extLst>
          </p:nvPr>
        </p:nvGraphicFramePr>
        <p:xfrm>
          <a:off x="37994057" y="2797267"/>
          <a:ext cx="2309246" cy="6013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0" name="Worksheet" r:id="rId12" imgW="809588" imgH="1581120" progId="Excel.Sheet.12">
                  <p:embed/>
                </p:oleObj>
              </mc:Choice>
              <mc:Fallback>
                <p:oleObj name="Worksheet" r:id="rId12" imgW="809588" imgH="15811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7994057" y="2797267"/>
                        <a:ext cx="2309246" cy="60130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7250126"/>
              </p:ext>
            </p:extLst>
          </p:nvPr>
        </p:nvGraphicFramePr>
        <p:xfrm>
          <a:off x="37981793" y="16751693"/>
          <a:ext cx="2119070" cy="6013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1" name="Worksheet" r:id="rId14" imgW="742866" imgH="1581120" progId="Excel.Sheet.12">
                  <p:embed/>
                </p:oleObj>
              </mc:Choice>
              <mc:Fallback>
                <p:oleObj name="Worksheet" r:id="rId14" imgW="742866" imgH="15811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7981793" y="16751693"/>
                        <a:ext cx="2119070" cy="60130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2495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02231"/>
            <a:ext cx="43891200" cy="2141887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dirty="0" err="1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11500" b="1" dirty="0">
                <a:latin typeface="Arial" panose="020B0604020202020204" pitchFamily="34" charset="0"/>
                <a:cs typeface="Arial" panose="020B0604020202020204" pitchFamily="34" charset="0"/>
              </a:rPr>
              <a:t> Output Estimation of MSN2, RDS3, SFP1, and STB5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280" y="17985850"/>
            <a:ext cx="13650163" cy="136501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896" y="17085643"/>
            <a:ext cx="13650163" cy="136501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280" y="3435480"/>
            <a:ext cx="13650163" cy="136501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896" y="3435480"/>
            <a:ext cx="13650163" cy="13650163"/>
          </a:xfrm>
          <a:prstGeom prst="rect">
            <a:avLst/>
          </a:prstGeom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2269894"/>
              </p:ext>
            </p:extLst>
          </p:nvPr>
        </p:nvGraphicFramePr>
        <p:xfrm>
          <a:off x="16923756" y="2797267"/>
          <a:ext cx="2362152" cy="6013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2" name="Worksheet" r:id="rId8" imgW="800134" imgH="1581120" progId="Excel.Sheet.12">
                  <p:embed/>
                </p:oleObj>
              </mc:Choice>
              <mc:Fallback>
                <p:oleObj name="Worksheet" r:id="rId8" imgW="800134" imgH="15811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6923756" y="2797267"/>
                        <a:ext cx="2362152" cy="60130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2554523"/>
              </p:ext>
            </p:extLst>
          </p:nvPr>
        </p:nvGraphicFramePr>
        <p:xfrm>
          <a:off x="39182861" y="2797267"/>
          <a:ext cx="2747702" cy="6013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3" name="Worksheet" r:id="rId10" imgW="876311" imgH="1438290" progId="Excel.Sheet.12">
                  <p:embed/>
                </p:oleObj>
              </mc:Choice>
              <mc:Fallback>
                <p:oleObj name="Worksheet" r:id="rId10" imgW="876311" imgH="143829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182861" y="2797267"/>
                        <a:ext cx="2747702" cy="60130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3815075"/>
              </p:ext>
            </p:extLst>
          </p:nvPr>
        </p:nvGraphicFramePr>
        <p:xfrm>
          <a:off x="39266256" y="16447431"/>
          <a:ext cx="2580922" cy="6013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4" name="Worksheet" r:id="rId12" imgW="904945" imgH="1581120" progId="Excel.Sheet.12">
                  <p:embed/>
                </p:oleObj>
              </mc:Choice>
              <mc:Fallback>
                <p:oleObj name="Worksheet" r:id="rId12" imgW="904945" imgH="15811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9266256" y="16447431"/>
                        <a:ext cx="2580922" cy="60130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1524268"/>
              </p:ext>
            </p:extLst>
          </p:nvPr>
        </p:nvGraphicFramePr>
        <p:xfrm>
          <a:off x="16923756" y="17342203"/>
          <a:ext cx="2309246" cy="6013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5" name="Worksheet" r:id="rId14" imgW="809588" imgH="1581120" progId="Excel.Sheet.12">
                  <p:embed/>
                </p:oleObj>
              </mc:Choice>
              <mc:Fallback>
                <p:oleObj name="Worksheet" r:id="rId14" imgW="809588" imgH="15811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6923756" y="17342203"/>
                        <a:ext cx="2309246" cy="60130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0196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43891200" cy="1849499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9600" b="1" dirty="0">
                <a:latin typeface="Arial" panose="020B0604020202020204" pitchFamily="34" charset="0"/>
                <a:cs typeface="Arial" panose="020B0604020202020204" pitchFamily="34" charset="0"/>
              </a:rPr>
              <a:t>GRNmap Output Estimation of SWI4, SWI5, YHP1, YOX1 </a:t>
            </a:r>
            <a:r>
              <a:rPr lang="en-US" sz="9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and ZAP1</a:t>
            </a:r>
            <a:endParaRPr lang="en-US" sz="9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8" y="19273958"/>
            <a:ext cx="12289536" cy="122895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9893" y="18415219"/>
            <a:ext cx="12289536" cy="122895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4267" y="18415219"/>
            <a:ext cx="12289536" cy="122895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040" y="5503738"/>
            <a:ext cx="12289536" cy="122895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6674" y="4866202"/>
            <a:ext cx="12289536" cy="12289536"/>
          </a:xfrm>
          <a:prstGeom prst="rect">
            <a:avLst/>
          </a:prstGeom>
        </p:spPr>
      </p:pic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2853728"/>
              </p:ext>
            </p:extLst>
          </p:nvPr>
        </p:nvGraphicFramePr>
        <p:xfrm>
          <a:off x="20119286" y="4403367"/>
          <a:ext cx="2553754" cy="6013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7" name="Worksheet" r:id="rId9" imgW="895221" imgH="1581120" progId="Excel.Sheet.12">
                  <p:embed/>
                </p:oleObj>
              </mc:Choice>
              <mc:Fallback>
                <p:oleObj name="Worksheet" r:id="rId9" imgW="895221" imgH="15811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119286" y="4403367"/>
                        <a:ext cx="2553754" cy="60130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3322570"/>
              </p:ext>
            </p:extLst>
          </p:nvPr>
        </p:nvGraphicFramePr>
        <p:xfrm>
          <a:off x="35425462" y="3756672"/>
          <a:ext cx="2526590" cy="6013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8" name="Worksheet" r:id="rId11" imgW="885766" imgH="1581120" progId="Excel.Sheet.12">
                  <p:embed/>
                </p:oleObj>
              </mc:Choice>
              <mc:Fallback>
                <p:oleObj name="Worksheet" r:id="rId11" imgW="885766" imgH="15811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5425462" y="3756672"/>
                        <a:ext cx="2526590" cy="60130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5522033"/>
              </p:ext>
            </p:extLst>
          </p:nvPr>
        </p:nvGraphicFramePr>
        <p:xfrm>
          <a:off x="12000031" y="18128981"/>
          <a:ext cx="2662421" cy="6013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9" name="Worksheet" r:id="rId13" imgW="933579" imgH="1581120" progId="Excel.Sheet.12">
                  <p:embed/>
                </p:oleObj>
              </mc:Choice>
              <mc:Fallback>
                <p:oleObj name="Worksheet" r:id="rId13" imgW="933579" imgH="15811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2000031" y="18128981"/>
                        <a:ext cx="2662421" cy="60130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7847984"/>
              </p:ext>
            </p:extLst>
          </p:nvPr>
        </p:nvGraphicFramePr>
        <p:xfrm>
          <a:off x="26435148" y="17298859"/>
          <a:ext cx="2852597" cy="6013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30" name="Worksheet" r:id="rId15" imgW="1000032" imgH="1581120" progId="Excel.Sheet.12">
                  <p:embed/>
                </p:oleObj>
              </mc:Choice>
              <mc:Fallback>
                <p:oleObj name="Worksheet" r:id="rId15" imgW="1000032" imgH="15811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6435148" y="17298859"/>
                        <a:ext cx="2852597" cy="60130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4443369"/>
              </p:ext>
            </p:extLst>
          </p:nvPr>
        </p:nvGraphicFramePr>
        <p:xfrm>
          <a:off x="41056270" y="17251157"/>
          <a:ext cx="2445086" cy="6013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31" name="Worksheet" r:id="rId17" imgW="857132" imgH="1581120" progId="Excel.Sheet.12">
                  <p:embed/>
                </p:oleObj>
              </mc:Choice>
              <mc:Fallback>
                <p:oleObj name="Worksheet" r:id="rId17" imgW="857132" imgH="15811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1056270" y="17251157"/>
                        <a:ext cx="2445086" cy="60130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4411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7957" y="28989460"/>
            <a:ext cx="38231544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r>
              <a:rPr lang="en-US" sz="11500" dirty="0" smtClean="0">
                <a:latin typeface="Arial" panose="020B0604020202020204" pitchFamily="34" charset="0"/>
                <a:cs typeface="Arial" panose="020B0604020202020204" pitchFamily="34" charset="0"/>
              </a:rPr>
              <a:t>db3 appears </a:t>
            </a:r>
            <a:r>
              <a:rPr lang="en-US" sz="11500" dirty="0">
                <a:latin typeface="Arial" panose="020B0604020202020204" pitchFamily="34" charset="0"/>
                <a:cs typeface="Arial" panose="020B0604020202020204" pitchFamily="34" charset="0"/>
              </a:rPr>
              <a:t>to have an equal distribution of high activation and repression.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3" b="6859"/>
          <a:stretch/>
        </p:blipFill>
        <p:spPr>
          <a:xfrm>
            <a:off x="5360050" y="6971136"/>
            <a:ext cx="33338914" cy="185044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-30568"/>
            <a:ext cx="43891200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db3: Network Derived from ∆cin5 Data</a:t>
            </a:r>
          </a:p>
          <a:p>
            <a:pPr algn="ctr"/>
            <a:r>
              <a:rPr lang="en-US" sz="11500" dirty="0" smtClean="0"/>
              <a:t>17 Genes, 32 Edges 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250232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3891200" cy="4389120"/>
          </a:xfrm>
        </p:spPr>
        <p:txBody>
          <a:bodyPr>
            <a:noAutofit/>
          </a:bodyPr>
          <a:lstStyle/>
          <a:p>
            <a:r>
              <a:rPr lang="en-US" sz="11500" b="1" dirty="0"/>
              <a:t>Distribution of db3 Regulatory Weights</a:t>
            </a:r>
            <a:r>
              <a:rPr lang="en-US" sz="11500" dirty="0"/>
              <a:t/>
            </a:r>
            <a:br>
              <a:rPr lang="en-US" sz="11500" dirty="0"/>
            </a:br>
            <a:r>
              <a:rPr lang="en-US" sz="11500" dirty="0"/>
              <a:t>Network: 17 Genes, 32 Edges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760" y="6583697"/>
            <a:ext cx="26426160" cy="22905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2570" y="6949462"/>
            <a:ext cx="24505920" cy="22814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3235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7-genes_32-edges_degree-distribution_20161130_16.05.3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119" y="6072943"/>
            <a:ext cx="27605216" cy="267554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568"/>
            <a:ext cx="43891200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db3: Network Derived from ∆cin5 Data</a:t>
            </a:r>
          </a:p>
          <a:p>
            <a:pPr algn="ctr"/>
            <a:r>
              <a:rPr lang="en-US" sz="11500" dirty="0" smtClean="0"/>
              <a:t>17 Genes, 32 Edges 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678401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611217"/>
              </p:ext>
            </p:extLst>
          </p:nvPr>
        </p:nvGraphicFramePr>
        <p:xfrm>
          <a:off x="3506462" y="5896285"/>
          <a:ext cx="36686672" cy="26112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5137"/>
                <a:gridCol w="15016393"/>
                <a:gridCol w="12775142"/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id</a:t>
                      </a: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Optimized </a:t>
                      </a:r>
                      <a:r>
                        <a:rPr lang="en-US" sz="91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threshold_b</a:t>
                      </a:r>
                      <a:endParaRPr lang="en-US" sz="91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production_rate</a:t>
                      </a:r>
                      <a:endParaRPr lang="en-US" sz="91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</a:tr>
              <a:tr h="14508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ACE2</a:t>
                      </a: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1.4950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0.2233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</a:tr>
              <a:tr h="14508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CIN5</a:t>
                      </a: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0.3752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0.8464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</a:tr>
              <a:tr h="14508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GCR2</a:t>
                      </a: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0.2328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0.2328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</a:tr>
              <a:tr h="14508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GLN3</a:t>
                      </a: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0.5978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0.2889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</a:tr>
              <a:tr h="14508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HAP4</a:t>
                      </a: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3.1300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1.2711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</a:tr>
              <a:tr h="14508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HMO1</a:t>
                      </a: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1.8877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0.5459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</a:tr>
              <a:tr h="14508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MCM1</a:t>
                      </a: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0.2061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0.1443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</a:tr>
              <a:tr h="14508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MGA2</a:t>
                      </a: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0.0327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0.2674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</a:tr>
              <a:tr h="14508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MSN2</a:t>
                      </a: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1.8024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2.6109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</a:tr>
              <a:tr h="14508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RDS3</a:t>
                      </a: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0.6593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0.1996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</a:tr>
              <a:tr h="14508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SFP1</a:t>
                      </a: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0.7107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0.5865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</a:tr>
              <a:tr h="14508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STB5</a:t>
                      </a: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0.1796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0.2471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</a:tr>
              <a:tr h="14508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SWI4</a:t>
                      </a: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1.7389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0.2758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</a:tr>
              <a:tr h="14508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SWI5</a:t>
                      </a: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0.1242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0.8183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</a:tr>
              <a:tr h="14508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YHP1</a:t>
                      </a: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0.9109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0.7462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</a:tr>
              <a:tr h="14508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YOX1</a:t>
                      </a: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0.0539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1.1141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</a:tr>
              <a:tr h="14508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ZAP1</a:t>
                      </a: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0.1322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0.1322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0" y="-30568"/>
            <a:ext cx="43891200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db3: Network Derived from ∆cin5 Data</a:t>
            </a:r>
          </a:p>
          <a:p>
            <a:pPr algn="ctr"/>
            <a:r>
              <a:rPr lang="en-US" sz="11500" dirty="0" smtClean="0"/>
              <a:t>17 Genes, 32 Edges 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3857599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305884" y="8099614"/>
            <a:ext cx="12585316" cy="19292740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 composed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following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/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6700" b="1" dirty="0">
                <a:latin typeface="Arial"/>
                <a:cs typeface="Arial"/>
              </a:rPr>
              <a:t>CIN5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 CYC8 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GCR2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 GLN3 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HAP4 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HMO1 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MSN2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 MSN4 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SFP1 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SWI4 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SWI5 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TEC1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 YHP1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 YOX1 </a:t>
            </a:r>
            <a:endParaRPr lang="en-US" sz="5800" b="1" dirty="0">
              <a:latin typeface="Arial"/>
              <a:cs typeface="Arial"/>
            </a:endParaRPr>
          </a:p>
        </p:txBody>
      </p:sp>
      <p:pic>
        <p:nvPicPr>
          <p:cNvPr id="7" name="Content Placeholder 1" descr="dGLN3 Network JPE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" b="1172"/>
          <a:stretch>
            <a:fillRect/>
          </a:stretch>
        </p:blipFill>
        <p:spPr>
          <a:xfrm>
            <a:off x="0" y="6754863"/>
            <a:ext cx="31900498" cy="2286625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0"/>
            <a:ext cx="43891200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db4: Network Derived from ∆gln3 Data</a:t>
            </a:r>
          </a:p>
          <a:p>
            <a:pPr algn="ctr"/>
            <a:r>
              <a:rPr lang="en-US" sz="11500" dirty="0" smtClean="0"/>
              <a:t>14 Genes, 35 Edges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1303329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172135"/>
              </p:ext>
            </p:extLst>
          </p:nvPr>
        </p:nvGraphicFramePr>
        <p:xfrm>
          <a:off x="3950582" y="7732417"/>
          <a:ext cx="35965420" cy="17503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82710"/>
                <a:gridCol w="17982710"/>
              </a:tblGrid>
              <a:tr h="29171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Parameter</a:t>
                      </a:r>
                    </a:p>
                  </a:txBody>
                  <a:tcPr marL="74928" marR="74928" marT="9991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Value</a:t>
                      </a:r>
                    </a:p>
                  </a:txBody>
                  <a:tcPr marL="74928" marR="74928" marT="99912" marB="0" anchor="ctr"/>
                </a:tc>
              </a:tr>
              <a:tr h="29171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Penalty</a:t>
                      </a:r>
                    </a:p>
                  </a:txBody>
                  <a:tcPr marL="74928" marR="74928" marT="9991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1.7895</a:t>
                      </a:r>
                      <a:endParaRPr lang="nb-NO" sz="1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4928" marR="74928" marT="99912" marB="0" anchor="ctr"/>
                </a:tc>
              </a:tr>
              <a:tr h="29171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LSE</a:t>
                      </a:r>
                    </a:p>
                  </a:txBody>
                  <a:tcPr marL="74928" marR="74928" marT="9991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0.6994</a:t>
                      </a:r>
                      <a:endParaRPr lang="it-IT" sz="1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4928" marR="74928" marT="99912" marB="0" anchor="ctr"/>
                </a:tc>
              </a:tr>
              <a:tr h="29171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min LSE</a:t>
                      </a:r>
                    </a:p>
                  </a:txBody>
                  <a:tcPr marL="74928" marR="74928" marT="9991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0.5379</a:t>
                      </a:r>
                      <a:endParaRPr lang="is-IS" sz="1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4928" marR="74928" marT="99912" marB="0" anchor="ctr"/>
                </a:tc>
              </a:tr>
              <a:tr h="29171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LSE/</a:t>
                      </a:r>
                      <a:r>
                        <a:rPr lang="en-US" sz="115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minLSE</a:t>
                      </a:r>
                      <a:r>
                        <a:rPr lang="en-US" sz="1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ratio</a:t>
                      </a:r>
                      <a:endParaRPr lang="en-US" sz="1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4928" marR="74928" marT="9991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1.3000</a:t>
                      </a:r>
                      <a:endParaRPr lang="is-IS" sz="1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4928" marR="74928" marT="99912" marB="0" anchor="ctr"/>
                </a:tc>
              </a:tr>
              <a:tr h="29171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Iteration </a:t>
                      </a:r>
                      <a:r>
                        <a:rPr lang="en-US" sz="1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count</a:t>
                      </a:r>
                    </a:p>
                  </a:txBody>
                  <a:tcPr marL="74928" marR="74928" marT="9991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78,124</a:t>
                      </a:r>
                      <a:endParaRPr lang="is-IS" sz="1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4928" marR="74928" marT="99912" marB="0"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0"/>
            <a:ext cx="43891200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db4: Network Derived from ∆gln3 Data</a:t>
            </a:r>
          </a:p>
          <a:p>
            <a:pPr algn="ctr"/>
            <a:r>
              <a:rPr lang="en-US" sz="11500" dirty="0" smtClean="0"/>
              <a:t>14 Genes, 35 Edges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859918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6" descr="dZAP1 Network--Weight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4" b="1254"/>
          <a:stretch>
            <a:fillRect/>
          </a:stretch>
        </p:blipFill>
        <p:spPr>
          <a:xfrm>
            <a:off x="28877206" y="20440984"/>
            <a:ext cx="14858885" cy="9936040"/>
          </a:xfrm>
          <a:prstGeom prst="rect">
            <a:avLst/>
          </a:prstGeom>
        </p:spPr>
      </p:pic>
      <p:pic>
        <p:nvPicPr>
          <p:cNvPr id="4" name="Content Placeholder 4" descr="dHAP4 Network--Weight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1100" b="1100"/>
          <a:stretch/>
        </p:blipFill>
        <p:spPr>
          <a:xfrm>
            <a:off x="14428622" y="20425060"/>
            <a:ext cx="14125118" cy="9936040"/>
          </a:xfrm>
          <a:prstGeom prst="rect">
            <a:avLst/>
          </a:prstGeom>
        </p:spPr>
      </p:pic>
      <p:pic>
        <p:nvPicPr>
          <p:cNvPr id="5" name="Content Placeholder 6" descr="dGLN3 Network--Weighted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1060" b="1060"/>
          <a:stretch/>
        </p:blipFill>
        <p:spPr>
          <a:xfrm>
            <a:off x="597296" y="20668866"/>
            <a:ext cx="13295888" cy="93527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" t="994" r="1324" b="1837"/>
          <a:stretch/>
        </p:blipFill>
        <p:spPr>
          <a:xfrm>
            <a:off x="301994" y="5436391"/>
            <a:ext cx="14116363" cy="96547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8" r="7273"/>
          <a:stretch/>
        </p:blipFill>
        <p:spPr>
          <a:xfrm>
            <a:off x="15310578" y="5435973"/>
            <a:ext cx="12432369" cy="965215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5454" y="5439137"/>
            <a:ext cx="14255400" cy="965215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0" y="181803"/>
            <a:ext cx="43679914" cy="2034165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0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Weighted Visualization </a:t>
            </a:r>
            <a:r>
              <a:rPr lang="en-US" sz="10800" b="1" dirty="0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sz="10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6 Database-Derived GRNs</a:t>
            </a:r>
            <a:endParaRPr lang="en-US" sz="10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010" y="2808352"/>
            <a:ext cx="14927958" cy="2403497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6600" b="1" u="sng" dirty="0" smtClean="0"/>
              <a:t>db1: Network Derived from </a:t>
            </a:r>
            <a:r>
              <a:rPr lang="en-US" sz="6600" b="1" u="sng" dirty="0" err="1" smtClean="0"/>
              <a:t>wt</a:t>
            </a:r>
            <a:r>
              <a:rPr lang="en-US" sz="6600" b="1" u="sng" dirty="0" smtClean="0"/>
              <a:t> Data</a:t>
            </a:r>
          </a:p>
          <a:p>
            <a:pPr algn="ctr"/>
            <a:r>
              <a:rPr lang="en-US" sz="6600" dirty="0" smtClean="0"/>
              <a:t>16 Genes, 26 Edges </a:t>
            </a:r>
            <a:endParaRPr lang="en-US" sz="6600" dirty="0"/>
          </a:p>
        </p:txBody>
      </p:sp>
      <p:sp>
        <p:nvSpPr>
          <p:cNvPr id="18" name="TextBox 17"/>
          <p:cNvSpPr txBox="1"/>
          <p:nvPr/>
        </p:nvSpPr>
        <p:spPr>
          <a:xfrm>
            <a:off x="28877206" y="2808352"/>
            <a:ext cx="14927958" cy="2403497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6600" b="1" u="sng" dirty="0" smtClean="0"/>
              <a:t>db3: Network Derived from ∆cin5 Data</a:t>
            </a:r>
          </a:p>
          <a:p>
            <a:pPr algn="ctr"/>
            <a:r>
              <a:rPr lang="en-US" sz="6600" dirty="0" smtClean="0"/>
              <a:t>17 Genes, 32 Edges </a:t>
            </a:r>
            <a:endParaRPr lang="en-US" sz="6600" dirty="0"/>
          </a:p>
        </p:txBody>
      </p:sp>
      <p:sp>
        <p:nvSpPr>
          <p:cNvPr id="19" name="TextBox 18"/>
          <p:cNvSpPr txBox="1"/>
          <p:nvPr/>
        </p:nvSpPr>
        <p:spPr>
          <a:xfrm>
            <a:off x="14266724" y="2808352"/>
            <a:ext cx="14927958" cy="2403497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6600" b="1" u="sng" dirty="0" smtClean="0"/>
              <a:t>db2: Network Derived from ∆cin5 Data</a:t>
            </a:r>
          </a:p>
          <a:p>
            <a:pPr algn="ctr"/>
            <a:r>
              <a:rPr lang="en-US" sz="6600" dirty="0" smtClean="0"/>
              <a:t>14 Genes, 25 Edges </a:t>
            </a:r>
            <a:endParaRPr lang="en-US" sz="6600" dirty="0"/>
          </a:p>
        </p:txBody>
      </p:sp>
      <p:sp>
        <p:nvSpPr>
          <p:cNvPr id="20" name="TextBox 19"/>
          <p:cNvSpPr txBox="1"/>
          <p:nvPr/>
        </p:nvSpPr>
        <p:spPr>
          <a:xfrm>
            <a:off x="0" y="18215781"/>
            <a:ext cx="14927958" cy="2403497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6600" b="1" u="sng" dirty="0" smtClean="0"/>
              <a:t>db4: Network Derived from ∆gln3 Data</a:t>
            </a:r>
          </a:p>
          <a:p>
            <a:pPr algn="ctr"/>
            <a:r>
              <a:rPr lang="en-US" sz="6600" dirty="0" smtClean="0"/>
              <a:t>14 Genes, 35 Edges </a:t>
            </a:r>
            <a:endParaRPr lang="en-US" sz="6600" dirty="0"/>
          </a:p>
        </p:txBody>
      </p:sp>
      <p:sp>
        <p:nvSpPr>
          <p:cNvPr id="21" name="TextBox 20"/>
          <p:cNvSpPr txBox="1"/>
          <p:nvPr/>
        </p:nvSpPr>
        <p:spPr>
          <a:xfrm>
            <a:off x="14578038" y="18209443"/>
            <a:ext cx="14927958" cy="2403497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6600" b="1" u="sng" dirty="0" smtClean="0"/>
              <a:t>db5: Network Derived from ∆hap4 Data</a:t>
            </a:r>
          </a:p>
          <a:p>
            <a:pPr algn="ctr"/>
            <a:r>
              <a:rPr lang="en-US" sz="6600" dirty="0" smtClean="0"/>
              <a:t>15 Genes, 28 Edges </a:t>
            </a:r>
            <a:endParaRPr lang="en-US" sz="6600" dirty="0"/>
          </a:p>
        </p:txBody>
      </p:sp>
      <p:sp>
        <p:nvSpPr>
          <p:cNvPr id="22" name="TextBox 21"/>
          <p:cNvSpPr txBox="1"/>
          <p:nvPr/>
        </p:nvSpPr>
        <p:spPr>
          <a:xfrm>
            <a:off x="29194682" y="18249664"/>
            <a:ext cx="14927958" cy="2403497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6600" b="1" u="sng" dirty="0" smtClean="0"/>
              <a:t>db6: Network Derived from ∆zap1 Data</a:t>
            </a:r>
          </a:p>
          <a:p>
            <a:pPr algn="ctr"/>
            <a:r>
              <a:rPr lang="en-US" sz="6600" dirty="0" smtClean="0"/>
              <a:t>16 Genes, 27 Edges 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879909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8526"/>
            <a:ext cx="39502080" cy="6554510"/>
          </a:xfrm>
        </p:spPr>
        <p:txBody>
          <a:bodyPr>
            <a:noAutofit/>
          </a:bodyPr>
          <a:lstStyle/>
          <a:p>
            <a:r>
              <a:rPr lang="en-US" sz="11500" b="1" dirty="0" smtClean="0">
                <a:cs typeface="Calibri"/>
              </a:rPr>
              <a:t> </a:t>
            </a:r>
            <a:r>
              <a:rPr lang="en-US" sz="11500" b="1" dirty="0">
                <a:cs typeface="Calibri"/>
              </a:rPr>
              <a:t/>
            </a:r>
            <a:br>
              <a:rPr lang="en-US" sz="11500" b="1" dirty="0">
                <a:cs typeface="Calibri"/>
              </a:rPr>
            </a:br>
            <a:r>
              <a:rPr lang="en-US" sz="9600" b="1" dirty="0">
                <a:cs typeface="Calibri"/>
              </a:rPr>
              <a:t/>
            </a:r>
            <a:br>
              <a:rPr lang="en-US" sz="9600" b="1" dirty="0">
                <a:cs typeface="Calibri"/>
              </a:rPr>
            </a:br>
            <a:r>
              <a:rPr lang="en-US" sz="8600" b="1" dirty="0">
                <a:cs typeface="Calibri"/>
              </a:rPr>
              <a:t>14-genes_35-edges_db4_Sigmoid_estimation_missing-values_L-curve</a:t>
            </a:r>
            <a:endParaRPr lang="en-US" sz="86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4-genes_35-edges_db4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3619524"/>
            <a:ext cx="43952160" cy="29298898"/>
          </a:xfrm>
        </p:spPr>
      </p:pic>
      <p:sp>
        <p:nvSpPr>
          <p:cNvPr id="5" name="TextBox 4"/>
          <p:cNvSpPr txBox="1"/>
          <p:nvPr/>
        </p:nvSpPr>
        <p:spPr>
          <a:xfrm>
            <a:off x="0" y="0"/>
            <a:ext cx="43891200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db4: Network Derived from ∆gln3 Data</a:t>
            </a:r>
          </a:p>
          <a:p>
            <a:pPr algn="ctr"/>
            <a:r>
              <a:rPr lang="en-US" sz="11500" dirty="0" smtClean="0"/>
              <a:t>14 Genes, 35 Edges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970999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02231"/>
            <a:ext cx="43891200" cy="2141887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dirty="0">
                <a:latin typeface="Arial" panose="020B0604020202020204" pitchFamily="34" charset="0"/>
                <a:cs typeface="Arial" panose="020B0604020202020204" pitchFamily="34" charset="0"/>
              </a:rPr>
              <a:t>GRNmap Output Estimation of CIN5, CYC8, GCR2, and GLN3</a:t>
            </a:r>
          </a:p>
        </p:txBody>
      </p:sp>
      <p:pic>
        <p:nvPicPr>
          <p:cNvPr id="8" name="Picture 7" descr="CIN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243" y="4059936"/>
            <a:ext cx="13606272" cy="13606272"/>
          </a:xfrm>
          <a:prstGeom prst="rect">
            <a:avLst/>
          </a:prstGeom>
        </p:spPr>
      </p:pic>
      <p:pic>
        <p:nvPicPr>
          <p:cNvPr id="9" name="Picture 8" descr="GCR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754" y="18192638"/>
            <a:ext cx="13606272" cy="13606272"/>
          </a:xfrm>
          <a:prstGeom prst="rect">
            <a:avLst/>
          </a:prstGeom>
        </p:spPr>
      </p:pic>
      <p:pic>
        <p:nvPicPr>
          <p:cNvPr id="10" name="Picture 9" descr="CYC8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2022" y="4022261"/>
            <a:ext cx="13606272" cy="13606272"/>
          </a:xfrm>
          <a:prstGeom prst="rect">
            <a:avLst/>
          </a:prstGeom>
        </p:spPr>
      </p:pic>
      <p:pic>
        <p:nvPicPr>
          <p:cNvPr id="11" name="Picture 10" descr="GLN3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6349" y="18205310"/>
            <a:ext cx="13606272" cy="13606272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400021"/>
              </p:ext>
            </p:extLst>
          </p:nvPr>
        </p:nvGraphicFramePr>
        <p:xfrm>
          <a:off x="19642054" y="3988968"/>
          <a:ext cx="3908011" cy="5494273"/>
        </p:xfrm>
        <a:graphic>
          <a:graphicData uri="http://schemas.openxmlformats.org/drawingml/2006/table">
            <a:tbl>
              <a:tblPr/>
              <a:tblGrid>
                <a:gridCol w="3908011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29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0.0662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6959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0.6188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959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0.0163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959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0.0112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959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0.4113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959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0.0260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073061"/>
              </p:ext>
            </p:extLst>
          </p:nvPr>
        </p:nvGraphicFramePr>
        <p:xfrm>
          <a:off x="35975777" y="3712073"/>
          <a:ext cx="3886200" cy="5711957"/>
        </p:xfrm>
        <a:graphic>
          <a:graphicData uri="http://schemas.openxmlformats.org/drawingml/2006/table">
            <a:tbl>
              <a:tblPr/>
              <a:tblGrid>
                <a:gridCol w="388620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0.8043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0.0930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0.5305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0.0975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0.9353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0.9604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953646"/>
              </p:ext>
            </p:extLst>
          </p:nvPr>
        </p:nvGraphicFramePr>
        <p:xfrm>
          <a:off x="19607422" y="17635831"/>
          <a:ext cx="3886200" cy="5711957"/>
        </p:xfrm>
        <a:graphic>
          <a:graphicData uri="http://schemas.openxmlformats.org/drawingml/2006/table">
            <a:tbl>
              <a:tblPr/>
              <a:tblGrid>
                <a:gridCol w="388620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0.3306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0.5876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0.8763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0.1261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0.8445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0.3479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657329"/>
              </p:ext>
            </p:extLst>
          </p:nvPr>
        </p:nvGraphicFramePr>
        <p:xfrm>
          <a:off x="35975782" y="17560558"/>
          <a:ext cx="3886200" cy="5711957"/>
        </p:xfrm>
        <a:graphic>
          <a:graphicData uri="http://schemas.openxmlformats.org/drawingml/2006/table">
            <a:tbl>
              <a:tblPr/>
              <a:tblGrid>
                <a:gridCol w="388620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0.4189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0.5468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0.6094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0.5189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0.9281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0.1171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7945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43891200" cy="1849499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9600" b="1" dirty="0">
                <a:latin typeface="Arial" panose="020B0604020202020204" pitchFamily="34" charset="0"/>
                <a:cs typeface="Arial" panose="020B0604020202020204" pitchFamily="34" charset="0"/>
              </a:rPr>
              <a:t>GRNmap Output Estimation of HAP4, HMO1, MSN2, and MSN4</a:t>
            </a:r>
          </a:p>
        </p:txBody>
      </p:sp>
      <p:pic>
        <p:nvPicPr>
          <p:cNvPr id="8" name="Picture 7" descr="HAP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547" y="4300162"/>
            <a:ext cx="13606272" cy="13606272"/>
          </a:xfrm>
          <a:prstGeom prst="rect">
            <a:avLst/>
          </a:prstGeom>
        </p:spPr>
      </p:pic>
      <p:pic>
        <p:nvPicPr>
          <p:cNvPr id="9" name="Picture 8" descr="HMO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086" y="18580834"/>
            <a:ext cx="13606272" cy="13606272"/>
          </a:xfrm>
          <a:prstGeom prst="rect">
            <a:avLst/>
          </a:prstGeom>
        </p:spPr>
      </p:pic>
      <p:pic>
        <p:nvPicPr>
          <p:cNvPr id="10" name="Picture 9" descr="MSN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5570" y="4311912"/>
            <a:ext cx="13606272" cy="13606272"/>
          </a:xfrm>
          <a:prstGeom prst="rect">
            <a:avLst/>
          </a:prstGeom>
        </p:spPr>
      </p:pic>
      <p:pic>
        <p:nvPicPr>
          <p:cNvPr id="11" name="Picture 10" descr="MSN4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5570" y="18561864"/>
            <a:ext cx="13606272" cy="13606272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217626"/>
              </p:ext>
            </p:extLst>
          </p:nvPr>
        </p:nvGraphicFramePr>
        <p:xfrm>
          <a:off x="19550974" y="3712073"/>
          <a:ext cx="3886200" cy="5711957"/>
        </p:xfrm>
        <a:graphic>
          <a:graphicData uri="http://schemas.openxmlformats.org/drawingml/2006/table">
            <a:tbl>
              <a:tblPr/>
              <a:tblGrid>
                <a:gridCol w="388620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0.7307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0.4821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0.0773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0.4165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0.9262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0.0157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7353"/>
              </p:ext>
            </p:extLst>
          </p:nvPr>
        </p:nvGraphicFramePr>
        <p:xfrm>
          <a:off x="19550974" y="17936887"/>
          <a:ext cx="3886200" cy="5711957"/>
        </p:xfrm>
        <a:graphic>
          <a:graphicData uri="http://schemas.openxmlformats.org/drawingml/2006/table">
            <a:tbl>
              <a:tblPr/>
              <a:tblGrid>
                <a:gridCol w="388620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0.0397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0.0022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0.0025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0.4244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0.5758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0.0011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425352"/>
              </p:ext>
            </p:extLst>
          </p:nvPr>
        </p:nvGraphicFramePr>
        <p:xfrm>
          <a:off x="35975777" y="3712068"/>
          <a:ext cx="3886200" cy="5711957"/>
        </p:xfrm>
        <a:graphic>
          <a:graphicData uri="http://schemas.openxmlformats.org/drawingml/2006/table">
            <a:tbl>
              <a:tblPr/>
              <a:tblGrid>
                <a:gridCol w="388620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0.3056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0.2208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0.3427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0.0168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0.8021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0.0836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254488"/>
              </p:ext>
            </p:extLst>
          </p:nvPr>
        </p:nvGraphicFramePr>
        <p:xfrm>
          <a:off x="35919343" y="17861614"/>
          <a:ext cx="3886200" cy="5711957"/>
        </p:xfrm>
        <a:graphic>
          <a:graphicData uri="http://schemas.openxmlformats.org/drawingml/2006/table">
            <a:tbl>
              <a:tblPr/>
              <a:tblGrid>
                <a:gridCol w="388620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0.1887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0.1243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0.2398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0.0081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0.6214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0.0022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9907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27523"/>
            <a:ext cx="43891200" cy="2144966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dirty="0">
                <a:latin typeface="Arial" panose="020B0604020202020204" pitchFamily="34" charset="0"/>
                <a:cs typeface="Arial" panose="020B0604020202020204" pitchFamily="34" charset="0"/>
              </a:rPr>
              <a:t>GRNmap Output Estimation of SFP1, SWI4, and SWI5	</a:t>
            </a:r>
          </a:p>
        </p:txBody>
      </p:sp>
      <p:pic>
        <p:nvPicPr>
          <p:cNvPr id="8" name="Picture 7" descr="SFP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446" y="10930042"/>
            <a:ext cx="13606272" cy="13606272"/>
          </a:xfrm>
          <a:prstGeom prst="rect">
            <a:avLst/>
          </a:prstGeom>
        </p:spPr>
      </p:pic>
      <p:pic>
        <p:nvPicPr>
          <p:cNvPr id="9" name="Picture 8" descr="SWI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9646" y="3778181"/>
            <a:ext cx="13606272" cy="13606272"/>
          </a:xfrm>
          <a:prstGeom prst="rect">
            <a:avLst/>
          </a:prstGeom>
        </p:spPr>
      </p:pic>
      <p:pic>
        <p:nvPicPr>
          <p:cNvPr id="10" name="Picture 9" descr="SWI5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6534" y="18236506"/>
            <a:ext cx="13606272" cy="13606272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859681"/>
              </p:ext>
            </p:extLst>
          </p:nvPr>
        </p:nvGraphicFramePr>
        <p:xfrm>
          <a:off x="19607422" y="10410526"/>
          <a:ext cx="3886200" cy="5711957"/>
        </p:xfrm>
        <a:graphic>
          <a:graphicData uri="http://schemas.openxmlformats.org/drawingml/2006/table">
            <a:tbl>
              <a:tblPr/>
              <a:tblGrid>
                <a:gridCol w="388620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0.4097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0.0494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0.0751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0.0533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0.8354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0.0021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176821"/>
              </p:ext>
            </p:extLst>
          </p:nvPr>
        </p:nvGraphicFramePr>
        <p:xfrm>
          <a:off x="35862900" y="3486281"/>
          <a:ext cx="3886200" cy="5711957"/>
        </p:xfrm>
        <a:graphic>
          <a:graphicData uri="http://schemas.openxmlformats.org/drawingml/2006/table">
            <a:tbl>
              <a:tblPr/>
              <a:tblGrid>
                <a:gridCol w="388620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0.6731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0.4839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0.3797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0.6155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0.9652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0.7799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149599"/>
              </p:ext>
            </p:extLst>
          </p:nvPr>
        </p:nvGraphicFramePr>
        <p:xfrm>
          <a:off x="35862900" y="17936878"/>
          <a:ext cx="3886200" cy="5711957"/>
        </p:xfrm>
        <a:graphic>
          <a:graphicData uri="http://schemas.openxmlformats.org/drawingml/2006/table">
            <a:tbl>
              <a:tblPr/>
              <a:tblGrid>
                <a:gridCol w="388620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0.0957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0.4463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0.3126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0.9868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0.5178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0.2975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8858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42449"/>
            <a:ext cx="43891200" cy="2144966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dirty="0">
                <a:latin typeface="Arial" panose="020B0604020202020204" pitchFamily="34" charset="0"/>
                <a:cs typeface="Arial" panose="020B0604020202020204" pitchFamily="34" charset="0"/>
              </a:rPr>
              <a:t>GRNmap Output Estimation of TEC1, YHP1, and YOX1</a:t>
            </a:r>
          </a:p>
        </p:txBody>
      </p:sp>
      <p:pic>
        <p:nvPicPr>
          <p:cNvPr id="7" name="Picture 6" descr="TEC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486" y="11217850"/>
            <a:ext cx="13606272" cy="13606272"/>
          </a:xfrm>
          <a:prstGeom prst="rect">
            <a:avLst/>
          </a:prstGeom>
        </p:spPr>
      </p:pic>
      <p:pic>
        <p:nvPicPr>
          <p:cNvPr id="8" name="Picture 7" descr="YHP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1679" y="4047067"/>
            <a:ext cx="13606267" cy="13606272"/>
          </a:xfrm>
          <a:prstGeom prst="rect">
            <a:avLst/>
          </a:prstGeom>
        </p:spPr>
      </p:pic>
      <p:pic>
        <p:nvPicPr>
          <p:cNvPr id="9" name="Picture 8" descr="YOX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0088" y="18388642"/>
            <a:ext cx="13606272" cy="13606272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953318"/>
              </p:ext>
            </p:extLst>
          </p:nvPr>
        </p:nvGraphicFramePr>
        <p:xfrm>
          <a:off x="19720308" y="11012628"/>
          <a:ext cx="3886200" cy="5711957"/>
        </p:xfrm>
        <a:graphic>
          <a:graphicData uri="http://schemas.openxmlformats.org/drawingml/2006/table">
            <a:tbl>
              <a:tblPr/>
              <a:tblGrid>
                <a:gridCol w="388620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0.0046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0.0078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0.0197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0.0654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0.2876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0.2627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905133"/>
              </p:ext>
            </p:extLst>
          </p:nvPr>
        </p:nvGraphicFramePr>
        <p:xfrm>
          <a:off x="35693566" y="3561540"/>
          <a:ext cx="3886200" cy="5711957"/>
        </p:xfrm>
        <a:graphic>
          <a:graphicData uri="http://schemas.openxmlformats.org/drawingml/2006/table">
            <a:tbl>
              <a:tblPr/>
              <a:tblGrid>
                <a:gridCol w="388620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0.1743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0.8684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0.0433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0.0084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0.8152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0.0653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751432"/>
              </p:ext>
            </p:extLst>
          </p:nvPr>
        </p:nvGraphicFramePr>
        <p:xfrm>
          <a:off x="35806457" y="18012142"/>
          <a:ext cx="3886200" cy="5711957"/>
        </p:xfrm>
        <a:graphic>
          <a:graphicData uri="http://schemas.openxmlformats.org/drawingml/2006/table">
            <a:tbl>
              <a:tblPr/>
              <a:tblGrid>
                <a:gridCol w="388620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0.0040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0.0580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0.2181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0.0117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0.2197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0.2658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4113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dGLN3 Network--Weight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1060" b="1060"/>
          <a:stretch/>
        </p:blipFill>
        <p:spPr>
          <a:xfrm>
            <a:off x="5128251" y="3911602"/>
            <a:ext cx="33611563" cy="243269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43891200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db4: Network Derived from ∆gln3 Data</a:t>
            </a:r>
          </a:p>
          <a:p>
            <a:pPr algn="ctr"/>
            <a:r>
              <a:rPr lang="en-US" sz="11500" dirty="0" smtClean="0"/>
              <a:t>14 Genes, 35 Edges</a:t>
            </a:r>
            <a:endParaRPr lang="en-US" sz="11500" dirty="0"/>
          </a:p>
        </p:txBody>
      </p:sp>
      <p:sp>
        <p:nvSpPr>
          <p:cNvPr id="6" name="TextBox 5"/>
          <p:cNvSpPr txBox="1"/>
          <p:nvPr/>
        </p:nvSpPr>
        <p:spPr>
          <a:xfrm>
            <a:off x="3097957" y="28989460"/>
            <a:ext cx="38231544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r>
              <a:rPr lang="en-US" sz="11500" dirty="0" smtClean="0">
                <a:latin typeface="Arial" panose="020B0604020202020204" pitchFamily="34" charset="0"/>
                <a:cs typeface="Arial" panose="020B0604020202020204" pitchFamily="34" charset="0"/>
              </a:rPr>
              <a:t>db4 appears to exhibit similar levels of activation and repression of genes within the network.</a:t>
            </a:r>
            <a:endParaRPr lang="en-US" sz="1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819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3891200" cy="4389120"/>
          </a:xfrm>
        </p:spPr>
        <p:txBody>
          <a:bodyPr>
            <a:noAutofit/>
          </a:bodyPr>
          <a:lstStyle/>
          <a:p>
            <a:r>
              <a:rPr lang="en-US" sz="11500" b="1" dirty="0"/>
              <a:t>Distribution of db4 Regulatory Weights</a:t>
            </a:r>
            <a:br>
              <a:rPr lang="en-US" sz="11500" b="1" dirty="0"/>
            </a:br>
            <a:r>
              <a:rPr lang="en-US" sz="11500" dirty="0"/>
              <a:t>Network: 14 Genes, 35 Edges</a:t>
            </a:r>
            <a:endParaRPr lang="en-US" sz="11500" b="1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760" y="6583697"/>
            <a:ext cx="26517600" cy="22905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2565" y="6583692"/>
            <a:ext cx="23408640" cy="22768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303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4-genes_35-edges_degree-distribution_20161030_23.28.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565" y="6004666"/>
            <a:ext cx="28063188" cy="269137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43891200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db4: Network Derived from ∆gln3 Data</a:t>
            </a:r>
          </a:p>
          <a:p>
            <a:pPr algn="ctr"/>
            <a:r>
              <a:rPr lang="en-US" sz="11500" dirty="0" smtClean="0"/>
              <a:t>14 Genes, 35 Edges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4093616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886500"/>
              </p:ext>
            </p:extLst>
          </p:nvPr>
        </p:nvGraphicFramePr>
        <p:xfrm>
          <a:off x="3121785" y="4569683"/>
          <a:ext cx="37913436" cy="27256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5192"/>
                <a:gridCol w="14493434"/>
                <a:gridCol w="11674810"/>
              </a:tblGrid>
              <a:tr h="26003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id</a:t>
                      </a:r>
                    </a:p>
                  </a:txBody>
                  <a:tcPr marL="47093" marR="47093" marT="6279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Optimized </a:t>
                      </a:r>
                      <a:r>
                        <a:rPr lang="en-US" sz="80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production_rate</a:t>
                      </a:r>
                      <a:endParaRPr lang="en-US" sz="80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7093" marR="47093" marT="6279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threshold_b</a:t>
                      </a:r>
                    </a:p>
                  </a:txBody>
                  <a:tcPr marL="47093" marR="47093" marT="62798" marB="0" anchor="ctr"/>
                </a:tc>
              </a:tr>
              <a:tr h="17611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CIN5</a:t>
                      </a:r>
                    </a:p>
                  </a:txBody>
                  <a:tcPr marL="47093" marR="47093" marT="6279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1.2710</a:t>
                      </a:r>
                      <a:endParaRPr lang="nb-NO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7093" marR="47093" marT="6279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0.2094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7093" marR="47093" marT="62798" marB="0" anchor="ctr"/>
                </a:tc>
              </a:tr>
              <a:tr h="17611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CYC8</a:t>
                      </a:r>
                    </a:p>
                  </a:txBody>
                  <a:tcPr marL="47093" marR="47093" marT="6279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0.1608</a:t>
                      </a:r>
                      <a:endParaRPr lang="nb-NO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7093" marR="47093" marT="6279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0.9504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7093" marR="47093" marT="62798" marB="0" anchor="ctr"/>
                </a:tc>
              </a:tr>
              <a:tr h="17611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GCR2</a:t>
                      </a:r>
                    </a:p>
                  </a:txBody>
                  <a:tcPr marL="47093" marR="47093" marT="6279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0.2204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7093" marR="47093" marT="6279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0.2204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7093" marR="47093" marT="62798" marB="0" anchor="ctr"/>
                </a:tc>
              </a:tr>
              <a:tr h="17611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GLN3</a:t>
                      </a:r>
                    </a:p>
                  </a:txBody>
                  <a:tcPr marL="47093" marR="47093" marT="6279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0.2845</a:t>
                      </a:r>
                      <a:endParaRPr lang="nb-NO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7093" marR="47093" marT="6279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1.4824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7093" marR="47093" marT="62798" marB="0" anchor="ctr"/>
                </a:tc>
              </a:tr>
              <a:tr h="17611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HAP4</a:t>
                      </a:r>
                    </a:p>
                  </a:txBody>
                  <a:tcPr marL="47093" marR="47093" marT="6279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1.2569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7093" marR="47093" marT="6279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0.6142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7093" marR="47093" marT="62798" marB="0" anchor="ctr"/>
                </a:tc>
              </a:tr>
              <a:tr h="17611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HMO1</a:t>
                      </a:r>
                    </a:p>
                  </a:txBody>
                  <a:tcPr marL="47093" marR="47093" marT="6279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0.1829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7093" marR="47093" marT="6279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0.8709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7093" marR="47093" marT="62798" marB="0" anchor="ctr"/>
                </a:tc>
              </a:tr>
              <a:tr h="17611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MSN2</a:t>
                      </a:r>
                    </a:p>
                  </a:txBody>
                  <a:tcPr marL="47093" marR="47093" marT="6279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0.5202</a:t>
                      </a:r>
                      <a:endParaRPr lang="nb-NO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7093" marR="47093" marT="6279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1.6614</a:t>
                      </a:r>
                      <a:endParaRPr lang="hr-HR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7093" marR="47093" marT="62798" marB="0" anchor="ctr"/>
                </a:tc>
              </a:tr>
              <a:tr h="17611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MSN4</a:t>
                      </a:r>
                    </a:p>
                  </a:txBody>
                  <a:tcPr marL="47093" marR="47093" marT="6279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1.3203</a:t>
                      </a:r>
                      <a:endParaRPr lang="nb-NO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7093" marR="47093" marT="6279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fi-FI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0.0135</a:t>
                      </a:r>
                      <a:endParaRPr lang="fi-FI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7093" marR="47093" marT="62798" marB="0" anchor="ctr"/>
                </a:tc>
              </a:tr>
              <a:tr h="17611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SFP1</a:t>
                      </a:r>
                    </a:p>
                  </a:txBody>
                  <a:tcPr marL="47093" marR="47093" marT="6279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1.1973</a:t>
                      </a:r>
                      <a:endParaRPr lang="nb-NO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7093" marR="47093" marT="6279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8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nb-NO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0.0214</a:t>
                      </a:r>
                      <a:endParaRPr lang="nb-NO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7093" marR="47093" marT="62798" marB="0" anchor="ctr"/>
                </a:tc>
              </a:tr>
              <a:tr h="17611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SWI4</a:t>
                      </a:r>
                    </a:p>
                  </a:txBody>
                  <a:tcPr marL="47093" marR="47093" marT="6279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0.2878</a:t>
                      </a:r>
                      <a:endParaRPr lang="fi-FI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7093" marR="47093" marT="6279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0.7661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7093" marR="47093" marT="62798" marB="0" anchor="ctr"/>
                </a:tc>
              </a:tr>
              <a:tr h="17611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SWI5</a:t>
                      </a:r>
                    </a:p>
                  </a:txBody>
                  <a:tcPr marL="47093" marR="47093" marT="6279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2.3058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7093" marR="47093" marT="6279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fi-FI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2.5539</a:t>
                      </a:r>
                      <a:endParaRPr lang="fi-FI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7093" marR="47093" marT="62798" marB="0" anchor="ctr"/>
                </a:tc>
              </a:tr>
              <a:tr h="17611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TEC1</a:t>
                      </a:r>
                    </a:p>
                  </a:txBody>
                  <a:tcPr marL="47093" marR="47093" marT="6279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1.5765</a:t>
                      </a:r>
                      <a:endParaRPr lang="fi-FI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7093" marR="47093" marT="6279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0.3510</a:t>
                      </a:r>
                      <a:endParaRPr lang="hr-HR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7093" marR="47093" marT="62798" marB="0" anchor="ctr"/>
                </a:tc>
              </a:tr>
              <a:tr h="17611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YHP1</a:t>
                      </a:r>
                    </a:p>
                  </a:txBody>
                  <a:tcPr marL="47093" marR="47093" marT="6279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0.5388</a:t>
                      </a:r>
                      <a:endParaRPr lang="nb-NO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7093" marR="47093" marT="6279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1.1083</a:t>
                      </a:r>
                      <a:endParaRPr lang="hr-HR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7093" marR="47093" marT="62798" marB="0" anchor="ctr"/>
                </a:tc>
              </a:tr>
              <a:tr h="17611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YOX1</a:t>
                      </a:r>
                    </a:p>
                  </a:txBody>
                  <a:tcPr marL="47093" marR="47093" marT="6279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0.7925</a:t>
                      </a:r>
                      <a:endParaRPr lang="fi-FI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7093" marR="47093" marT="6279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1.6923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7093" marR="47093" marT="62798" marB="0"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0" y="0"/>
            <a:ext cx="43891200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db4: Network Derived from ∆gln3 Data</a:t>
            </a:r>
          </a:p>
          <a:p>
            <a:pPr algn="ctr"/>
            <a:r>
              <a:rPr lang="en-US" sz="11500" dirty="0" smtClean="0"/>
              <a:t>14 Genes, 35 Edges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2700881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48415" y="9112379"/>
            <a:ext cx="12842785" cy="20323791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 composed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following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/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6700" b="1" dirty="0">
                <a:latin typeface="Arial"/>
                <a:cs typeface="Arial"/>
              </a:rPr>
              <a:t>ACE2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 ASH1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 CIN5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 GCR2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 GLN3 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HAP4 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HMO1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 MSN2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 SFP1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 STB5 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SWI4 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SWI5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 YHP1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 YOX1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 ZAP1 </a:t>
            </a:r>
            <a:endParaRPr lang="en-US" sz="5800" b="1" dirty="0">
              <a:latin typeface="Arial"/>
              <a:cs typeface="Arial"/>
            </a:endParaRPr>
          </a:p>
        </p:txBody>
      </p:sp>
      <p:pic>
        <p:nvPicPr>
          <p:cNvPr id="6" name="Content Placeholder 6" descr="dHAP4 Network jpe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" b="896"/>
          <a:stretch>
            <a:fillRect/>
          </a:stretch>
        </p:blipFill>
        <p:spPr>
          <a:xfrm>
            <a:off x="821793" y="8477057"/>
            <a:ext cx="29509828" cy="218582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902312" y="21828919"/>
            <a:ext cx="744336" cy="1701768"/>
          </a:xfrm>
          <a:prstGeom prst="rect">
            <a:avLst/>
          </a:prstGeom>
          <a:noFill/>
        </p:spPr>
        <p:txBody>
          <a:bodyPr wrap="none" lIns="368568" tIns="184286" rIns="368568" bIns="184286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0"/>
            <a:ext cx="43891200" cy="3911602"/>
          </a:xfrm>
          <a:prstGeom prst="rect">
            <a:avLst/>
          </a:prstGeom>
          <a:noFill/>
          <a:ln>
            <a:noFill/>
          </a:ln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db5: Network Derived from ∆hap4 Data</a:t>
            </a:r>
          </a:p>
          <a:p>
            <a:pPr algn="ctr"/>
            <a:r>
              <a:rPr lang="en-US" sz="11500" dirty="0" smtClean="0"/>
              <a:t>15 Genes, 28 Edges 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2332635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498165" y="8554077"/>
            <a:ext cx="11393035" cy="18438654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8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 composed </a:t>
            </a:r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sz="8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following </a:t>
            </a:r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  <a:r>
              <a:rPr lang="en-US" sz="8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/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ABF1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ACE2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AFT2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ASF1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ASH1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CIN5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GCN4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GLN3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HAP4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HMO1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MSN2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SFP1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SWI4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YHP1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YOX1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ZAP1</a:t>
            </a:r>
          </a:p>
        </p:txBody>
      </p:sp>
      <p:pic>
        <p:nvPicPr>
          <p:cNvPr id="6" name="Content Placeholder 1" descr="wt Network JPE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" b="1056"/>
          <a:stretch>
            <a:fillRect/>
          </a:stretch>
        </p:blipFill>
        <p:spPr>
          <a:xfrm>
            <a:off x="82010" y="6873174"/>
            <a:ext cx="32498165" cy="223845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010" y="0"/>
            <a:ext cx="43809190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db1: Network Derived from WT Data</a:t>
            </a:r>
          </a:p>
          <a:p>
            <a:pPr algn="ctr"/>
            <a:r>
              <a:rPr lang="en-US" sz="11500" dirty="0" smtClean="0"/>
              <a:t>16 Genes, 26 Edges 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3177567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502162"/>
              </p:ext>
            </p:extLst>
          </p:nvPr>
        </p:nvGraphicFramePr>
        <p:xfrm>
          <a:off x="6160392" y="7065771"/>
          <a:ext cx="31522004" cy="181777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61002"/>
                <a:gridCol w="15761002"/>
              </a:tblGrid>
              <a:tr h="30296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Parameter</a:t>
                      </a:r>
                    </a:p>
                  </a:txBody>
                  <a:tcPr marL="65669" marR="65669" marT="875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Value</a:t>
                      </a:r>
                    </a:p>
                  </a:txBody>
                  <a:tcPr marL="65669" marR="65669" marT="87566" marB="0" anchor="ctr"/>
                </a:tc>
              </a:tr>
              <a:tr h="30296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Penalty</a:t>
                      </a:r>
                    </a:p>
                  </a:txBody>
                  <a:tcPr marL="65669" marR="65669" marT="875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2.3443</a:t>
                      </a:r>
                      <a:endParaRPr lang="hr-HR" sz="1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65669" marR="65669" marT="87566" marB="0" anchor="ctr"/>
                </a:tc>
              </a:tr>
              <a:tr h="30296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LSE</a:t>
                      </a:r>
                    </a:p>
                  </a:txBody>
                  <a:tcPr marL="65669" marR="65669" marT="875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0.6919</a:t>
                      </a:r>
                      <a:endParaRPr lang="it-IT" sz="1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65669" marR="65669" marT="87566" marB="0" anchor="ctr"/>
                </a:tc>
              </a:tr>
              <a:tr h="30296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min LSE</a:t>
                      </a:r>
                    </a:p>
                  </a:txBody>
                  <a:tcPr marL="65669" marR="65669" marT="875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0.4851</a:t>
                      </a:r>
                      <a:endParaRPr lang="is-IS" sz="1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65669" marR="65669" marT="87566" marB="0" anchor="ctr"/>
                </a:tc>
              </a:tr>
              <a:tr h="30296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LSE/</a:t>
                      </a:r>
                      <a:r>
                        <a:rPr lang="en-US" sz="115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minLSE</a:t>
                      </a:r>
                      <a:r>
                        <a:rPr lang="en-US" sz="1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ratio</a:t>
                      </a:r>
                      <a:endParaRPr lang="en-US" sz="1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65669" marR="65669" marT="875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1.4263</a:t>
                      </a:r>
                      <a:endParaRPr lang="is-IS" sz="1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65669" marR="65669" marT="87566" marB="0" anchor="ctr"/>
                </a:tc>
              </a:tr>
              <a:tr h="30296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Iteration </a:t>
                      </a:r>
                      <a:r>
                        <a:rPr lang="en-US" sz="1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count</a:t>
                      </a:r>
                    </a:p>
                  </a:txBody>
                  <a:tcPr marL="65669" marR="65669" marT="875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62,139</a:t>
                      </a:r>
                      <a:endParaRPr lang="is-IS" sz="1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65669" marR="65669" marT="87566" marB="0"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0" y="0"/>
            <a:ext cx="43891200" cy="3911602"/>
          </a:xfrm>
          <a:prstGeom prst="rect">
            <a:avLst/>
          </a:prstGeom>
          <a:noFill/>
          <a:ln>
            <a:noFill/>
          </a:ln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db5: Network Derived from ∆hap4 Data</a:t>
            </a:r>
          </a:p>
          <a:p>
            <a:pPr algn="ctr"/>
            <a:r>
              <a:rPr lang="en-US" sz="11500" dirty="0" smtClean="0"/>
              <a:t>15 Genes, 28 Edges 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2637888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8526"/>
            <a:ext cx="39502080" cy="6952123"/>
          </a:xfrm>
        </p:spPr>
        <p:txBody>
          <a:bodyPr>
            <a:noAutofit/>
          </a:bodyPr>
          <a:lstStyle/>
          <a:p>
            <a:r>
              <a:rPr lang="en-US" sz="11500" b="1" dirty="0" smtClean="0">
                <a:cs typeface="Calibri"/>
              </a:rPr>
              <a:t> </a:t>
            </a:r>
            <a:r>
              <a:rPr lang="en-US" sz="9600" b="1" dirty="0">
                <a:cs typeface="Calibri"/>
              </a:rPr>
              <a:t/>
            </a:r>
            <a:br>
              <a:rPr lang="en-US" sz="9600" b="1" dirty="0">
                <a:cs typeface="Calibri"/>
              </a:rPr>
            </a:br>
            <a:r>
              <a:rPr lang="en-US" sz="9600" b="1" dirty="0">
                <a:cs typeface="Calibri"/>
              </a:rPr>
              <a:t/>
            </a:r>
            <a:br>
              <a:rPr lang="en-US" sz="9600" b="1" dirty="0">
                <a:cs typeface="Calibri"/>
              </a:rPr>
            </a:br>
            <a:r>
              <a:rPr lang="en-US" sz="8600" b="1" dirty="0">
                <a:cs typeface="Calibri"/>
              </a:rPr>
              <a:t>15-genes_28-edges_db5_Sigmoid_estimation_missing-values_L-curve</a:t>
            </a:r>
            <a:endParaRPr lang="en-US" sz="86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3619524"/>
            <a:ext cx="43952160" cy="29298898"/>
          </a:xfrm>
        </p:spPr>
      </p:pic>
      <p:sp>
        <p:nvSpPr>
          <p:cNvPr id="6" name="TextBox 5"/>
          <p:cNvSpPr txBox="1"/>
          <p:nvPr/>
        </p:nvSpPr>
        <p:spPr>
          <a:xfrm>
            <a:off x="0" y="0"/>
            <a:ext cx="43891200" cy="3911602"/>
          </a:xfrm>
          <a:prstGeom prst="rect">
            <a:avLst/>
          </a:prstGeom>
          <a:noFill/>
          <a:ln>
            <a:noFill/>
          </a:ln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db5: Network Derived from ∆hap4 Data</a:t>
            </a:r>
          </a:p>
          <a:p>
            <a:pPr algn="ctr"/>
            <a:r>
              <a:rPr lang="en-US" sz="11500" dirty="0" smtClean="0"/>
              <a:t>15 Genes, 28 Edges 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2224711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6516" y="52973"/>
            <a:ext cx="43794684" cy="2141887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dirty="0">
                <a:latin typeface="Arial" panose="020B0604020202020204" pitchFamily="34" charset="0"/>
                <a:cs typeface="Arial" panose="020B0604020202020204" pitchFamily="34" charset="0"/>
              </a:rPr>
              <a:t>GRNmap Output Estimation of ACE2, ASH1, CIN5, and GCR2</a:t>
            </a:r>
          </a:p>
        </p:txBody>
      </p:sp>
      <p:pic>
        <p:nvPicPr>
          <p:cNvPr id="4" name="Picture 3" descr="CIN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762" y="18326146"/>
            <a:ext cx="13606272" cy="13606272"/>
          </a:xfrm>
          <a:prstGeom prst="rect">
            <a:avLst/>
          </a:prstGeom>
        </p:spPr>
      </p:pic>
      <p:pic>
        <p:nvPicPr>
          <p:cNvPr id="5" name="Picture 4" descr="ACE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766" y="3970733"/>
            <a:ext cx="13606272" cy="13606272"/>
          </a:xfrm>
          <a:prstGeom prst="rect">
            <a:avLst/>
          </a:prstGeom>
        </p:spPr>
      </p:pic>
      <p:pic>
        <p:nvPicPr>
          <p:cNvPr id="7" name="Picture 6" descr="ASH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5769" y="3963538"/>
            <a:ext cx="13606267" cy="13606272"/>
          </a:xfrm>
          <a:prstGeom prst="rect">
            <a:avLst/>
          </a:prstGeom>
        </p:spPr>
      </p:pic>
      <p:pic>
        <p:nvPicPr>
          <p:cNvPr id="8" name="Picture 7" descr="GCR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5418" y="18266477"/>
            <a:ext cx="13606277" cy="13606272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682967"/>
              </p:ext>
            </p:extLst>
          </p:nvPr>
        </p:nvGraphicFramePr>
        <p:xfrm>
          <a:off x="19416646" y="3783588"/>
          <a:ext cx="3703320" cy="6321557"/>
        </p:xfrm>
        <a:graphic>
          <a:graphicData uri="http://schemas.openxmlformats.org/drawingml/2006/table">
            <a:tbl>
              <a:tblPr/>
              <a:tblGrid>
                <a:gridCol w="37033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0.7624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Calibri"/>
                        </a:rPr>
                        <a:t>0.4462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Calibri"/>
                        </a:rPr>
                        <a:t>0.7855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Calibri"/>
                        </a:rPr>
                        <a:t>0.2916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Calibri"/>
                        </a:rPr>
                        <a:t>0.8258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Calibri"/>
                        </a:rPr>
                        <a:t>0.0457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327825"/>
              </p:ext>
            </p:extLst>
          </p:nvPr>
        </p:nvGraphicFramePr>
        <p:xfrm>
          <a:off x="35954340" y="3708324"/>
          <a:ext cx="3703320" cy="6321557"/>
        </p:xfrm>
        <a:graphic>
          <a:graphicData uri="http://schemas.openxmlformats.org/drawingml/2006/table">
            <a:tbl>
              <a:tblPr/>
              <a:tblGrid>
                <a:gridCol w="37033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0.0829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Calibri"/>
                        </a:rPr>
                        <a:t>0.0091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Calibri"/>
                        </a:rPr>
                        <a:t>0.5202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Calibri"/>
                        </a:rPr>
                        <a:t>0.0723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Calibri"/>
                        </a:rPr>
                        <a:t>0.7639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Calibri"/>
                        </a:rPr>
                        <a:t>0.4535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74401"/>
              </p:ext>
            </p:extLst>
          </p:nvPr>
        </p:nvGraphicFramePr>
        <p:xfrm>
          <a:off x="19529532" y="17556814"/>
          <a:ext cx="3703320" cy="6321557"/>
        </p:xfrm>
        <a:graphic>
          <a:graphicData uri="http://schemas.openxmlformats.org/drawingml/2006/table">
            <a:tbl>
              <a:tblPr/>
              <a:tblGrid>
                <a:gridCol w="37033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0.0662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Calibri"/>
                        </a:rPr>
                        <a:t>0.6188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Calibri"/>
                        </a:rPr>
                        <a:t>0.0163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Calibri"/>
                        </a:rPr>
                        <a:t>0.0112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Calibri"/>
                        </a:rPr>
                        <a:t>0.4113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Calibri"/>
                        </a:rPr>
                        <a:t>0.026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430756"/>
              </p:ext>
            </p:extLst>
          </p:nvPr>
        </p:nvGraphicFramePr>
        <p:xfrm>
          <a:off x="36010778" y="17632078"/>
          <a:ext cx="3703320" cy="6321557"/>
        </p:xfrm>
        <a:graphic>
          <a:graphicData uri="http://schemas.openxmlformats.org/drawingml/2006/table">
            <a:tbl>
              <a:tblPr/>
              <a:tblGrid>
                <a:gridCol w="37033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0.3306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Calibri"/>
                        </a:rPr>
                        <a:t>0.5876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Calibri"/>
                        </a:rPr>
                        <a:t>0.8763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Calibri"/>
                        </a:rPr>
                        <a:t>0.1261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Calibri"/>
                        </a:rPr>
                        <a:t>0.8445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Calibri"/>
                        </a:rPr>
                        <a:t>0.3479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5174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078" y="102231"/>
            <a:ext cx="43851122" cy="2141887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dirty="0">
                <a:latin typeface="Arial" panose="020B0604020202020204" pitchFamily="34" charset="0"/>
                <a:cs typeface="Arial" panose="020B0604020202020204" pitchFamily="34" charset="0"/>
              </a:rPr>
              <a:t>GRNmap Output Estimation of GLN3, HAP4, HMO1, and MSN2</a:t>
            </a:r>
          </a:p>
        </p:txBody>
      </p:sp>
      <p:pic>
        <p:nvPicPr>
          <p:cNvPr id="4" name="Picture 3" descr="GLN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635" y="3861754"/>
            <a:ext cx="13606272" cy="13606272"/>
          </a:xfrm>
          <a:prstGeom prst="rect">
            <a:avLst/>
          </a:prstGeom>
        </p:spPr>
      </p:pic>
      <p:pic>
        <p:nvPicPr>
          <p:cNvPr id="5" name="Picture 4" descr="HMO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545" y="18298997"/>
            <a:ext cx="13606267" cy="13606272"/>
          </a:xfrm>
          <a:prstGeom prst="rect">
            <a:avLst/>
          </a:prstGeom>
        </p:spPr>
      </p:pic>
      <p:pic>
        <p:nvPicPr>
          <p:cNvPr id="7" name="Picture 6" descr="HAP4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9605" y="3890856"/>
            <a:ext cx="13606272" cy="13606272"/>
          </a:xfrm>
          <a:prstGeom prst="rect">
            <a:avLst/>
          </a:prstGeom>
        </p:spPr>
      </p:pic>
      <p:pic>
        <p:nvPicPr>
          <p:cNvPr id="8" name="Picture 7" descr="MSN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762" y="18278213"/>
            <a:ext cx="13606272" cy="13606272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118022"/>
              </p:ext>
            </p:extLst>
          </p:nvPr>
        </p:nvGraphicFramePr>
        <p:xfrm>
          <a:off x="19416646" y="3332004"/>
          <a:ext cx="3703320" cy="6321557"/>
        </p:xfrm>
        <a:graphic>
          <a:graphicData uri="http://schemas.openxmlformats.org/drawingml/2006/table">
            <a:tbl>
              <a:tblPr/>
              <a:tblGrid>
                <a:gridCol w="37033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0.4189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Calibri"/>
                        </a:rPr>
                        <a:t>0.5468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Calibri"/>
                        </a:rPr>
                        <a:t>0.6094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Calibri"/>
                        </a:rPr>
                        <a:t>0.5189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Calibri"/>
                        </a:rPr>
                        <a:t>0.9281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Calibri"/>
                        </a:rPr>
                        <a:t>0.1171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140495"/>
              </p:ext>
            </p:extLst>
          </p:nvPr>
        </p:nvGraphicFramePr>
        <p:xfrm>
          <a:off x="35954340" y="3482532"/>
          <a:ext cx="3703320" cy="6321557"/>
        </p:xfrm>
        <a:graphic>
          <a:graphicData uri="http://schemas.openxmlformats.org/drawingml/2006/table">
            <a:tbl>
              <a:tblPr/>
              <a:tblGrid>
                <a:gridCol w="37033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0.7307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Calibri"/>
                        </a:rPr>
                        <a:t>0.4821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Calibri"/>
                        </a:rPr>
                        <a:t>0.0773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Calibri"/>
                        </a:rPr>
                        <a:t>0.4165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Calibri"/>
                        </a:rPr>
                        <a:t>0.9262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Calibri"/>
                        </a:rPr>
                        <a:t>0.0157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576819"/>
              </p:ext>
            </p:extLst>
          </p:nvPr>
        </p:nvGraphicFramePr>
        <p:xfrm>
          <a:off x="19416646" y="17857870"/>
          <a:ext cx="3703320" cy="6321557"/>
        </p:xfrm>
        <a:graphic>
          <a:graphicData uri="http://schemas.openxmlformats.org/drawingml/2006/table">
            <a:tbl>
              <a:tblPr/>
              <a:tblGrid>
                <a:gridCol w="37033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0.0397</a:t>
                      </a:r>
                    </a:p>
                  </a:txBody>
                  <a:tcPr marL="45720" marR="45720" marT="6096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Calibri"/>
                        </a:rPr>
                        <a:t>0.0022</a:t>
                      </a:r>
                    </a:p>
                  </a:txBody>
                  <a:tcPr marL="45720" marR="45720" marT="60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Calibri"/>
                        </a:rPr>
                        <a:t>0.0025</a:t>
                      </a:r>
                    </a:p>
                  </a:txBody>
                  <a:tcPr marL="45720" marR="45720" marT="60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Calibri"/>
                        </a:rPr>
                        <a:t>0.4244</a:t>
                      </a:r>
                    </a:p>
                  </a:txBody>
                  <a:tcPr marL="45720" marR="45720" marT="60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Calibri"/>
                        </a:rPr>
                        <a:t>0.5758</a:t>
                      </a:r>
                    </a:p>
                  </a:txBody>
                  <a:tcPr marL="45720" marR="45720" marT="60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Calibri"/>
                        </a:rPr>
                        <a:t>0.0011</a:t>
                      </a:r>
                    </a:p>
                  </a:txBody>
                  <a:tcPr marL="45720" marR="45720" marT="60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138320"/>
              </p:ext>
            </p:extLst>
          </p:nvPr>
        </p:nvGraphicFramePr>
        <p:xfrm>
          <a:off x="35954340" y="17632078"/>
          <a:ext cx="3703320" cy="6321557"/>
        </p:xfrm>
        <a:graphic>
          <a:graphicData uri="http://schemas.openxmlformats.org/drawingml/2006/table">
            <a:tbl>
              <a:tblPr/>
              <a:tblGrid>
                <a:gridCol w="37033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0.3056</a:t>
                      </a:r>
                    </a:p>
                  </a:txBody>
                  <a:tcPr marL="45720" marR="45720" marT="6096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Calibri"/>
                        </a:rPr>
                        <a:t>0.2208</a:t>
                      </a:r>
                    </a:p>
                  </a:txBody>
                  <a:tcPr marL="45720" marR="45720" marT="6096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Calibri"/>
                        </a:rPr>
                        <a:t>0.3427</a:t>
                      </a:r>
                    </a:p>
                  </a:txBody>
                  <a:tcPr marL="45720" marR="45720" marT="6096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Calibri"/>
                        </a:rPr>
                        <a:t>0.0168</a:t>
                      </a:r>
                    </a:p>
                  </a:txBody>
                  <a:tcPr marL="45720" marR="45720" marT="6096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Calibri"/>
                        </a:rPr>
                        <a:t>0.8021</a:t>
                      </a:r>
                    </a:p>
                  </a:txBody>
                  <a:tcPr marL="45720" marR="45720" marT="6096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Calibri"/>
                        </a:rPr>
                        <a:t>0.0836</a:t>
                      </a:r>
                    </a:p>
                  </a:txBody>
                  <a:tcPr marL="45720" marR="45720" marT="6096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1309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-16366" y="102231"/>
            <a:ext cx="43907565" cy="2141887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dirty="0">
                <a:latin typeface="Arial" panose="020B0604020202020204" pitchFamily="34" charset="0"/>
                <a:cs typeface="Arial" panose="020B0604020202020204" pitchFamily="34" charset="0"/>
              </a:rPr>
              <a:t>GRNmap Output Estimation of SFP1, STB5, SWI4, and SWI5	</a:t>
            </a:r>
          </a:p>
        </p:txBody>
      </p:sp>
      <p:pic>
        <p:nvPicPr>
          <p:cNvPr id="4" name="Picture 3" descr="STB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9848" y="3753365"/>
            <a:ext cx="13606272" cy="13606272"/>
          </a:xfrm>
          <a:prstGeom prst="rect">
            <a:avLst/>
          </a:prstGeom>
        </p:spPr>
      </p:pic>
      <p:pic>
        <p:nvPicPr>
          <p:cNvPr id="5" name="Picture 4" descr="SWI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141" y="18415776"/>
            <a:ext cx="13606272" cy="13606272"/>
          </a:xfrm>
          <a:prstGeom prst="rect">
            <a:avLst/>
          </a:prstGeom>
        </p:spPr>
      </p:pic>
      <p:pic>
        <p:nvPicPr>
          <p:cNvPr id="7" name="Picture 6" descr="SWI5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7854" y="18415776"/>
            <a:ext cx="13606272" cy="13606272"/>
          </a:xfrm>
          <a:prstGeom prst="rect">
            <a:avLst/>
          </a:prstGeom>
        </p:spPr>
      </p:pic>
      <p:pic>
        <p:nvPicPr>
          <p:cNvPr id="8" name="Picture 7" descr="SFP1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446" y="3778157"/>
            <a:ext cx="13606272" cy="13606272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862951"/>
              </p:ext>
            </p:extLst>
          </p:nvPr>
        </p:nvGraphicFramePr>
        <p:xfrm>
          <a:off x="19473084" y="3407273"/>
          <a:ext cx="3703320" cy="6321557"/>
        </p:xfrm>
        <a:graphic>
          <a:graphicData uri="http://schemas.openxmlformats.org/drawingml/2006/table">
            <a:tbl>
              <a:tblPr/>
              <a:tblGrid>
                <a:gridCol w="37033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0.4097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Calibri"/>
                        </a:rPr>
                        <a:t>0.0494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Calibri"/>
                        </a:rPr>
                        <a:t>0.0751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Calibri"/>
                        </a:rPr>
                        <a:t>0.0533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Calibri"/>
                        </a:rPr>
                        <a:t>0.8354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Calibri"/>
                        </a:rPr>
                        <a:t>0.0021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11554"/>
              </p:ext>
            </p:extLst>
          </p:nvPr>
        </p:nvGraphicFramePr>
        <p:xfrm>
          <a:off x="35897897" y="3332004"/>
          <a:ext cx="3703320" cy="6321557"/>
        </p:xfrm>
        <a:graphic>
          <a:graphicData uri="http://schemas.openxmlformats.org/drawingml/2006/table">
            <a:tbl>
              <a:tblPr/>
              <a:tblGrid>
                <a:gridCol w="37033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0.3129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Calibri"/>
                        </a:rPr>
                        <a:t>0.3692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Calibri"/>
                        </a:rPr>
                        <a:t>0.3204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Calibri"/>
                        </a:rPr>
                        <a:t>1.0193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Calibri"/>
                        </a:rPr>
                        <a:t>0.4173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Calibri"/>
                        </a:rPr>
                        <a:t>0.3296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769424"/>
              </p:ext>
            </p:extLst>
          </p:nvPr>
        </p:nvGraphicFramePr>
        <p:xfrm>
          <a:off x="19473084" y="17782606"/>
          <a:ext cx="3703320" cy="6321557"/>
        </p:xfrm>
        <a:graphic>
          <a:graphicData uri="http://schemas.openxmlformats.org/drawingml/2006/table">
            <a:tbl>
              <a:tblPr/>
              <a:tblGrid>
                <a:gridCol w="37033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0.6731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Calibri"/>
                        </a:rPr>
                        <a:t>0.4839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Calibri"/>
                        </a:rPr>
                        <a:t>0.3797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Calibri"/>
                        </a:rPr>
                        <a:t>0.6155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Calibri"/>
                        </a:rPr>
                        <a:t>0.9652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Calibri"/>
                        </a:rPr>
                        <a:t>0.7799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53429"/>
              </p:ext>
            </p:extLst>
          </p:nvPr>
        </p:nvGraphicFramePr>
        <p:xfrm>
          <a:off x="35954340" y="17707342"/>
          <a:ext cx="3703320" cy="6321557"/>
        </p:xfrm>
        <a:graphic>
          <a:graphicData uri="http://schemas.openxmlformats.org/drawingml/2006/table">
            <a:tbl>
              <a:tblPr/>
              <a:tblGrid>
                <a:gridCol w="37033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0.0957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Calibri"/>
                        </a:rPr>
                        <a:t>0.4463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Calibri"/>
                        </a:rPr>
                        <a:t>0.3126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Calibri"/>
                        </a:rPr>
                        <a:t>0.9868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Calibri"/>
                        </a:rPr>
                        <a:t>0.5178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Calibri"/>
                        </a:rPr>
                        <a:t>0.2975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4981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5742" y="0"/>
            <a:ext cx="43815458" cy="2141887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dirty="0">
                <a:latin typeface="Arial" panose="020B0604020202020204" pitchFamily="34" charset="0"/>
                <a:cs typeface="Arial" panose="020B0604020202020204" pitchFamily="34" charset="0"/>
              </a:rPr>
              <a:t>GRNmap Output Estimation of YHP1, YOX1, and ZAP1	</a:t>
            </a:r>
          </a:p>
        </p:txBody>
      </p:sp>
      <p:pic>
        <p:nvPicPr>
          <p:cNvPr id="3" name="Picture 2" descr="ZAP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7096" y="11244974"/>
            <a:ext cx="13606272" cy="13606272"/>
          </a:xfrm>
          <a:prstGeom prst="rect">
            <a:avLst/>
          </a:prstGeom>
        </p:spPr>
      </p:pic>
      <p:pic>
        <p:nvPicPr>
          <p:cNvPr id="4" name="Picture 3" descr="YHP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981" y="3996264"/>
            <a:ext cx="13606272" cy="13606272"/>
          </a:xfrm>
          <a:prstGeom prst="rect">
            <a:avLst/>
          </a:prstGeom>
        </p:spPr>
      </p:pic>
      <p:pic>
        <p:nvPicPr>
          <p:cNvPr id="5" name="Picture 4" descr="YOX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422" y="18427522"/>
            <a:ext cx="13606272" cy="13606272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060803"/>
              </p:ext>
            </p:extLst>
          </p:nvPr>
        </p:nvGraphicFramePr>
        <p:xfrm>
          <a:off x="19473084" y="3783578"/>
          <a:ext cx="3703320" cy="6321557"/>
        </p:xfrm>
        <a:graphic>
          <a:graphicData uri="http://schemas.openxmlformats.org/drawingml/2006/table">
            <a:tbl>
              <a:tblPr/>
              <a:tblGrid>
                <a:gridCol w="37033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0.1743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Calibri"/>
                        </a:rPr>
                        <a:t>0.8684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Calibri"/>
                        </a:rPr>
                        <a:t>0.0433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Calibri"/>
                        </a:rPr>
                        <a:t>0.0084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Calibri"/>
                        </a:rPr>
                        <a:t>0.8152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Calibri"/>
                        </a:rPr>
                        <a:t>0.0653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940613"/>
              </p:ext>
            </p:extLst>
          </p:nvPr>
        </p:nvGraphicFramePr>
        <p:xfrm>
          <a:off x="19473084" y="18008398"/>
          <a:ext cx="3703320" cy="6321557"/>
        </p:xfrm>
        <a:graphic>
          <a:graphicData uri="http://schemas.openxmlformats.org/drawingml/2006/table">
            <a:tbl>
              <a:tblPr/>
              <a:tblGrid>
                <a:gridCol w="37033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0.004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Calibri"/>
                        </a:rPr>
                        <a:t>0.058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Calibri"/>
                        </a:rPr>
                        <a:t>0.2181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Calibri"/>
                        </a:rPr>
                        <a:t>0.0117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Calibri"/>
                        </a:rPr>
                        <a:t>0.2197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Calibri"/>
                        </a:rPr>
                        <a:t>0.2658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128011"/>
              </p:ext>
            </p:extLst>
          </p:nvPr>
        </p:nvGraphicFramePr>
        <p:xfrm>
          <a:off x="35954340" y="11008884"/>
          <a:ext cx="3703320" cy="6321557"/>
        </p:xfrm>
        <a:graphic>
          <a:graphicData uri="http://schemas.openxmlformats.org/drawingml/2006/table">
            <a:tbl>
              <a:tblPr/>
              <a:tblGrid>
                <a:gridCol w="37033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0.0089</a:t>
                      </a:r>
                    </a:p>
                  </a:txBody>
                  <a:tcPr marL="45720" marR="45720" marT="6096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Calibri"/>
                        </a:rPr>
                        <a:t>0.316</a:t>
                      </a:r>
                    </a:p>
                  </a:txBody>
                  <a:tcPr marL="45720" marR="45720" marT="6096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Calibri"/>
                        </a:rPr>
                        <a:t>0.2503</a:t>
                      </a:r>
                    </a:p>
                  </a:txBody>
                  <a:tcPr marL="45720" marR="45720" marT="6096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Calibri"/>
                        </a:rPr>
                        <a:t>1.0134</a:t>
                      </a:r>
                    </a:p>
                  </a:txBody>
                  <a:tcPr marL="45720" marR="45720" marT="6096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Calibri"/>
                        </a:rPr>
                        <a:t>0.8824</a:t>
                      </a:r>
                    </a:p>
                  </a:txBody>
                  <a:tcPr marL="45720" marR="45720" marT="6096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Calibri"/>
                        </a:rPr>
                        <a:t>0.4562</a:t>
                      </a:r>
                    </a:p>
                  </a:txBody>
                  <a:tcPr marL="45720" marR="45720" marT="6096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5131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5-genes_28-edges_degree-distribution_20161030_23.32.0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454" y="5556758"/>
            <a:ext cx="28114008" cy="273616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43891200" cy="3911602"/>
          </a:xfrm>
          <a:prstGeom prst="rect">
            <a:avLst/>
          </a:prstGeom>
          <a:noFill/>
          <a:ln>
            <a:noFill/>
          </a:ln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db5: Network Derived from ∆hap4 Data</a:t>
            </a:r>
          </a:p>
          <a:p>
            <a:pPr algn="ctr"/>
            <a:r>
              <a:rPr lang="en-US" sz="11500" dirty="0" smtClean="0"/>
              <a:t>15 Genes, 28 Edges 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1165301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HAP4 Network--Weight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1100" b="1100"/>
          <a:stretch/>
        </p:blipFill>
        <p:spPr>
          <a:xfrm>
            <a:off x="4435689" y="3911602"/>
            <a:ext cx="33982277" cy="244093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43891200" cy="3911602"/>
          </a:xfrm>
          <a:prstGeom prst="rect">
            <a:avLst/>
          </a:prstGeom>
          <a:noFill/>
          <a:ln>
            <a:noFill/>
          </a:ln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db5: Network Derived from ∆hap4 Data</a:t>
            </a:r>
          </a:p>
          <a:p>
            <a:pPr algn="ctr"/>
            <a:r>
              <a:rPr lang="en-US" sz="11500" dirty="0" smtClean="0"/>
              <a:t>15 Genes, 28 Edges </a:t>
            </a:r>
            <a:endParaRPr lang="en-US" sz="11500" dirty="0"/>
          </a:p>
        </p:txBody>
      </p:sp>
      <p:sp>
        <p:nvSpPr>
          <p:cNvPr id="6" name="TextBox 5"/>
          <p:cNvSpPr txBox="1"/>
          <p:nvPr/>
        </p:nvSpPr>
        <p:spPr>
          <a:xfrm>
            <a:off x="3097957" y="28989460"/>
            <a:ext cx="38231544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r>
              <a:rPr lang="en-US" sz="11500" dirty="0" smtClean="0">
                <a:latin typeface="Arial" panose="020B0604020202020204" pitchFamily="34" charset="0"/>
                <a:cs typeface="Arial" panose="020B0604020202020204" pitchFamily="34" charset="0"/>
              </a:rPr>
              <a:t>db5 appears </a:t>
            </a:r>
            <a:r>
              <a:rPr lang="en-US" sz="11500" dirty="0">
                <a:latin typeface="Arial" panose="020B0604020202020204" pitchFamily="34" charset="0"/>
                <a:cs typeface="Arial" panose="020B0604020202020204" pitchFamily="34" charset="0"/>
              </a:rPr>
              <a:t>to have </a:t>
            </a:r>
            <a:r>
              <a:rPr lang="en-US" sz="11500" dirty="0" smtClean="0">
                <a:latin typeface="Arial" panose="020B0604020202020204" pitchFamily="34" charset="0"/>
                <a:cs typeface="Arial" panose="020B0604020202020204" pitchFamily="34" charset="0"/>
              </a:rPr>
              <a:t>a similar distribution </a:t>
            </a:r>
            <a:r>
              <a:rPr lang="en-US" sz="11500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11500" dirty="0" smtClean="0">
                <a:latin typeface="Arial" panose="020B0604020202020204" pitchFamily="34" charset="0"/>
                <a:cs typeface="Arial" panose="020B0604020202020204" pitchFamily="34" charset="0"/>
              </a:rPr>
              <a:t>activation </a:t>
            </a:r>
            <a:r>
              <a:rPr lang="en-US" sz="115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1500" dirty="0" smtClean="0">
                <a:latin typeface="Arial" panose="020B0604020202020204" pitchFamily="34" charset="0"/>
                <a:cs typeface="Arial" panose="020B0604020202020204" pitchFamily="34" charset="0"/>
              </a:rPr>
              <a:t>repression of genes in the network.</a:t>
            </a:r>
            <a:endParaRPr lang="en-US" sz="1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06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3891200" cy="4389120"/>
          </a:xfrm>
        </p:spPr>
        <p:txBody>
          <a:bodyPr>
            <a:noAutofit/>
          </a:bodyPr>
          <a:lstStyle/>
          <a:p>
            <a:r>
              <a:rPr lang="en-US" sz="11500" b="1" dirty="0"/>
              <a:t>Distribution of db5 Regulatory Weights</a:t>
            </a:r>
            <a:br>
              <a:rPr lang="en-US" sz="11500" b="1" dirty="0"/>
            </a:br>
            <a:r>
              <a:rPr lang="en-US" sz="11500" dirty="0"/>
              <a:t>Network: 15 Genes, 28 Edges</a:t>
            </a:r>
            <a:endParaRPr lang="en-US" sz="11500" b="1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760" y="5852172"/>
            <a:ext cx="26334720" cy="2308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1040" y="5852172"/>
            <a:ext cx="24871680" cy="2308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8442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580"/>
              </p:ext>
            </p:extLst>
          </p:nvPr>
        </p:nvGraphicFramePr>
        <p:xfrm>
          <a:off x="2465378" y="4112801"/>
          <a:ext cx="38474838" cy="278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3931"/>
                <a:gridCol w="15091102"/>
                <a:gridCol w="11579805"/>
              </a:tblGrid>
              <a:tr h="2653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id</a:t>
                      </a:r>
                    </a:p>
                  </a:txBody>
                  <a:tcPr marL="46685" marR="46685" marT="622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Optimized </a:t>
                      </a:r>
                      <a:r>
                        <a:rPr lang="en-US" sz="80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production_rate</a:t>
                      </a:r>
                      <a:endParaRPr lang="en-US" sz="80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6685" marR="46685" marT="622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threshold_b</a:t>
                      </a:r>
                    </a:p>
                  </a:txBody>
                  <a:tcPr marL="46685" marR="46685" marT="62246" marB="0" anchor="ctr"/>
                </a:tc>
              </a:tr>
              <a:tr h="16806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ACE2</a:t>
                      </a:r>
                    </a:p>
                  </a:txBody>
                  <a:tcPr marL="46685" marR="46685" marT="622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0.1632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6685" marR="46685" marT="622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0.6002</a:t>
                      </a:r>
                      <a:endParaRPr lang="fi-FI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6685" marR="46685" marT="62246" marB="0" anchor="ctr"/>
                </a:tc>
              </a:tr>
              <a:tr h="16806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ASH1</a:t>
                      </a:r>
                    </a:p>
                  </a:txBody>
                  <a:tcPr marL="46685" marR="46685" marT="622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2.0268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6685" marR="46685" marT="622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8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cs-CZ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1.7884</a:t>
                      </a:r>
                      <a:endParaRPr lang="cs-CZ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6685" marR="46685" marT="62246" marB="0" anchor="ctr"/>
                </a:tc>
              </a:tr>
              <a:tr h="16806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CIN5</a:t>
                      </a:r>
                    </a:p>
                  </a:txBody>
                  <a:tcPr marL="46685" marR="46685" marT="622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0.9511</a:t>
                      </a:r>
                      <a:endParaRPr lang="hr-HR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6685" marR="46685" marT="622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2.3690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6685" marR="46685" marT="62246" marB="0" anchor="ctr"/>
                </a:tc>
              </a:tr>
              <a:tr h="16806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GCR2</a:t>
                      </a:r>
                    </a:p>
                  </a:txBody>
                  <a:tcPr marL="46685" marR="46685" marT="622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0.2351</a:t>
                      </a:r>
                      <a:endParaRPr lang="fi-FI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6685" marR="46685" marT="622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0.2351</a:t>
                      </a:r>
                      <a:endParaRPr lang="fi-FI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6685" marR="46685" marT="62246" marB="0" anchor="ctr"/>
                </a:tc>
              </a:tr>
              <a:tr h="16806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GLN3</a:t>
                      </a:r>
                    </a:p>
                  </a:txBody>
                  <a:tcPr marL="46685" marR="46685" marT="622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0.2878</a:t>
                      </a:r>
                      <a:endParaRPr lang="fi-FI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6685" marR="46685" marT="622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0.8206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6685" marR="46685" marT="62246" marB="0" anchor="ctr"/>
                </a:tc>
              </a:tr>
              <a:tr h="16806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HAP4</a:t>
                      </a:r>
                    </a:p>
                  </a:txBody>
                  <a:tcPr marL="46685" marR="46685" marT="622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1.6726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6685" marR="46685" marT="622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0.7266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6685" marR="46685" marT="62246" marB="0" anchor="ctr"/>
                </a:tc>
              </a:tr>
              <a:tr h="16806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HMO1</a:t>
                      </a:r>
                    </a:p>
                  </a:txBody>
                  <a:tcPr marL="46685" marR="46685" marT="622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0.2387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6685" marR="46685" marT="622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0.9680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6685" marR="46685" marT="62246" marB="0" anchor="ctr"/>
                </a:tc>
              </a:tr>
              <a:tr h="16806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MSN2</a:t>
                      </a:r>
                    </a:p>
                  </a:txBody>
                  <a:tcPr marL="46685" marR="46685" marT="622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0.8824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6685" marR="46685" marT="622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4.7489</a:t>
                      </a:r>
                      <a:endParaRPr lang="hr-HR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6685" marR="46685" marT="62246" marB="0" anchor="ctr"/>
                </a:tc>
              </a:tr>
              <a:tr h="16806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SFP1</a:t>
                      </a:r>
                    </a:p>
                  </a:txBody>
                  <a:tcPr marL="46685" marR="46685" marT="622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1.2094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6685" marR="46685" marT="622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1.0399</a:t>
                      </a:r>
                      <a:endParaRPr lang="uk-UA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6685" marR="46685" marT="62246" marB="0" anchor="ctr"/>
                </a:tc>
              </a:tr>
              <a:tr h="16806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STB5</a:t>
                      </a:r>
                    </a:p>
                  </a:txBody>
                  <a:tcPr marL="46685" marR="46685" marT="622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0.3204</a:t>
                      </a:r>
                      <a:endParaRPr lang="hr-HR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6685" marR="46685" marT="622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0.5771</a:t>
                      </a:r>
                      <a:endParaRPr lang="cs-CZ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6685" marR="46685" marT="62246" marB="0" anchor="ctr"/>
                </a:tc>
              </a:tr>
              <a:tr h="16806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SWI4</a:t>
                      </a:r>
                    </a:p>
                  </a:txBody>
                  <a:tcPr marL="46685" marR="46685" marT="622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0.2412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6685" marR="46685" marT="622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0.3262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6685" marR="46685" marT="62246" marB="0" anchor="ctr"/>
                </a:tc>
              </a:tr>
              <a:tr h="16806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SWI5</a:t>
                      </a:r>
                    </a:p>
                  </a:txBody>
                  <a:tcPr marL="46685" marR="46685" marT="622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1.2497</a:t>
                      </a:r>
                      <a:endParaRPr lang="hr-HR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6685" marR="46685" marT="622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0.5910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6685" marR="46685" marT="62246" marB="0" anchor="ctr"/>
                </a:tc>
              </a:tr>
              <a:tr h="16806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YHP1</a:t>
                      </a:r>
                    </a:p>
                  </a:txBody>
                  <a:tcPr marL="46685" marR="46685" marT="622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0.3411</a:t>
                      </a:r>
                      <a:endParaRPr lang="nb-NO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6685" marR="46685" marT="622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2.3043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6685" marR="46685" marT="62246" marB="0" anchor="ctr"/>
                </a:tc>
              </a:tr>
              <a:tr h="16806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YOX1</a:t>
                      </a:r>
                    </a:p>
                  </a:txBody>
                  <a:tcPr marL="46685" marR="46685" marT="622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0.8646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6685" marR="46685" marT="622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2.0954</a:t>
                      </a:r>
                      <a:endParaRPr lang="hr-HR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6685" marR="46685" marT="62246" marB="0" anchor="ctr"/>
                </a:tc>
              </a:tr>
              <a:tr h="16806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ZAP1</a:t>
                      </a:r>
                    </a:p>
                  </a:txBody>
                  <a:tcPr marL="46685" marR="46685" marT="622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0.1298</a:t>
                      </a:r>
                      <a:endParaRPr lang="nb-NO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6685" marR="46685" marT="622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0.1298</a:t>
                      </a:r>
                      <a:endParaRPr lang="nb-NO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6685" marR="46685" marT="62246" marB="0"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0"/>
            <a:ext cx="43891200" cy="3911602"/>
          </a:xfrm>
          <a:prstGeom prst="rect">
            <a:avLst/>
          </a:prstGeom>
          <a:noFill/>
          <a:ln>
            <a:noFill/>
          </a:ln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db5: Network Derived from ∆hap4 Data</a:t>
            </a:r>
          </a:p>
          <a:p>
            <a:pPr algn="ctr"/>
            <a:r>
              <a:rPr lang="en-US" sz="11500" dirty="0" smtClean="0"/>
              <a:t>15 Genes, 28 Edges 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2838153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294931"/>
              </p:ext>
            </p:extLst>
          </p:nvPr>
        </p:nvGraphicFramePr>
        <p:xfrm>
          <a:off x="5859562" y="6082967"/>
          <a:ext cx="33527020" cy="20658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3510"/>
                <a:gridCol w="16763510"/>
              </a:tblGrid>
              <a:tr h="3443064">
                <a:tc>
                  <a:txBody>
                    <a:bodyPr/>
                    <a:lstStyle/>
                    <a:p>
                      <a:pPr algn="ctr"/>
                      <a:r>
                        <a:rPr lang="en-US" sz="1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</a:t>
                      </a:r>
                      <a:endParaRPr lang="en-US" sz="1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9184" marR="329184" marT="219456" marB="2194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  <a:endParaRPr lang="en-US" sz="1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9184" marR="329184" marT="219456" marB="219456"/>
                </a:tc>
              </a:tr>
              <a:tr h="3443064">
                <a:tc>
                  <a:txBody>
                    <a:bodyPr/>
                    <a:lstStyle/>
                    <a:p>
                      <a:pPr algn="ctr"/>
                      <a:r>
                        <a:rPr lang="en-US" sz="1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Penalty Term</a:t>
                      </a:r>
                      <a:endParaRPr lang="en-US" sz="1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9184" marR="329184" marT="219456" marB="2194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2.5923</a:t>
                      </a:r>
                      <a:endParaRPr lang="en-US" sz="1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9184" marR="329184" marT="219456" marB="219456"/>
                </a:tc>
              </a:tr>
              <a:tr h="3443064">
                <a:tc>
                  <a:txBody>
                    <a:bodyPr/>
                    <a:lstStyle/>
                    <a:p>
                      <a:pPr algn="ctr"/>
                      <a:r>
                        <a:rPr lang="en-US" sz="1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LSE</a:t>
                      </a:r>
                      <a:endParaRPr lang="en-US" sz="1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9184" marR="329184" marT="219456" marB="2194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0.8194</a:t>
                      </a:r>
                      <a:endParaRPr lang="en-US" sz="1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9184" marR="329184" marT="219456" marB="219456"/>
                </a:tc>
              </a:tr>
              <a:tr h="3443064">
                <a:tc>
                  <a:txBody>
                    <a:bodyPr/>
                    <a:lstStyle/>
                    <a:p>
                      <a:pPr algn="ctr"/>
                      <a:r>
                        <a:rPr lang="en-US" sz="128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minLSE</a:t>
                      </a:r>
                      <a:endParaRPr lang="en-US" sz="1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9184" marR="329184" marT="219456" marB="2194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0.5768</a:t>
                      </a:r>
                      <a:endParaRPr lang="en-US" sz="1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9184" marR="329184" marT="219456" marB="219456"/>
                </a:tc>
              </a:tr>
              <a:tr h="3443064">
                <a:tc>
                  <a:txBody>
                    <a:bodyPr/>
                    <a:lstStyle/>
                    <a:p>
                      <a:pPr algn="ctr"/>
                      <a:r>
                        <a:rPr lang="en-US" sz="128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LSE:minLSE</a:t>
                      </a:r>
                      <a:r>
                        <a:rPr lang="en-US" sz="1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ratio</a:t>
                      </a:r>
                      <a:endParaRPr lang="en-US" sz="1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9184" marR="329184" marT="219456" marB="2194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1.4206</a:t>
                      </a:r>
                      <a:endParaRPr lang="en-US" sz="1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9184" marR="329184" marT="219456" marB="219456"/>
                </a:tc>
              </a:tr>
              <a:tr h="3443064">
                <a:tc>
                  <a:txBody>
                    <a:bodyPr/>
                    <a:lstStyle/>
                    <a:p>
                      <a:pPr algn="ctr"/>
                      <a:r>
                        <a:rPr lang="en-US" sz="1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Iteration Count</a:t>
                      </a:r>
                      <a:endParaRPr lang="en-US" sz="1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9184" marR="329184" marT="219456" marB="2194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109,718</a:t>
                      </a:r>
                      <a:endParaRPr lang="en-US" sz="1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9184" marR="329184" marT="219456" marB="219456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2010" y="0"/>
            <a:ext cx="43809190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db1: Network Derived from </a:t>
            </a:r>
            <a:r>
              <a:rPr lang="en-US" sz="11500" b="1" u="sng" dirty="0" err="1" smtClean="0"/>
              <a:t>wt</a:t>
            </a:r>
            <a:r>
              <a:rPr lang="en-US" sz="11500" b="1" u="sng" dirty="0" smtClean="0"/>
              <a:t> Data</a:t>
            </a:r>
          </a:p>
          <a:p>
            <a:pPr algn="ctr"/>
            <a:r>
              <a:rPr lang="en-US" sz="11500" dirty="0" smtClean="0"/>
              <a:t>16 Genes, 26 Edges 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1995376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518392" y="7883735"/>
            <a:ext cx="13372808" cy="21354843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 composed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following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/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6700" b="1" dirty="0">
                <a:latin typeface="Arial"/>
                <a:cs typeface="Arial"/>
              </a:rPr>
              <a:t>ABF1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 ACE2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 CIN5 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CST6 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GCN4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 GCR2 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GLN3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 HAP4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 HMO1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 HSF1 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MCM1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 MGA2 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MSN2 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MSN4 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SWI4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 ZAP1 </a:t>
            </a:r>
            <a:endParaRPr lang="en-US" sz="5800" b="1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902312" y="21828919"/>
            <a:ext cx="744336" cy="1701768"/>
          </a:xfrm>
          <a:prstGeom prst="rect">
            <a:avLst/>
          </a:prstGeom>
          <a:noFill/>
        </p:spPr>
        <p:txBody>
          <a:bodyPr wrap="none" lIns="368568" tIns="184286" rIns="368568" bIns="184286" rtlCol="0">
            <a:spAutoFit/>
          </a:bodyPr>
          <a:lstStyle/>
          <a:p>
            <a:endParaRPr lang="en-US" dirty="0"/>
          </a:p>
        </p:txBody>
      </p:sp>
      <p:pic>
        <p:nvPicPr>
          <p:cNvPr id="7" name="Content Placeholder 4" descr="dZAP1 Network JPE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" b="1178"/>
          <a:stretch>
            <a:fillRect/>
          </a:stretch>
        </p:blipFill>
        <p:spPr>
          <a:xfrm>
            <a:off x="0" y="6910485"/>
            <a:ext cx="30518392" cy="223280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0"/>
            <a:ext cx="43891200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db6: Network Derived from ∆zap1 Data</a:t>
            </a:r>
          </a:p>
          <a:p>
            <a:pPr algn="ctr"/>
            <a:r>
              <a:rPr lang="en-US" sz="11500" dirty="0" smtClean="0"/>
              <a:t>16 Genes, 27 Edges 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1301094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808521"/>
              </p:ext>
            </p:extLst>
          </p:nvPr>
        </p:nvGraphicFramePr>
        <p:xfrm>
          <a:off x="5096729" y="7331751"/>
          <a:ext cx="33791520" cy="16445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95760"/>
                <a:gridCol w="16895760"/>
              </a:tblGrid>
              <a:tr h="27408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Parameter</a:t>
                      </a:r>
                    </a:p>
                  </a:txBody>
                  <a:tcPr marL="70397" marR="70397" marT="938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Value</a:t>
                      </a:r>
                    </a:p>
                  </a:txBody>
                  <a:tcPr marL="70397" marR="70397" marT="93864" marB="0" anchor="ctr"/>
                </a:tc>
              </a:tr>
              <a:tr h="27408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Penalty</a:t>
                      </a:r>
                    </a:p>
                  </a:txBody>
                  <a:tcPr marL="70397" marR="70397" marT="938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1.8276</a:t>
                      </a:r>
                      <a:endParaRPr lang="nb-NO" sz="1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0397" marR="70397" marT="93864" marB="0" anchor="ctr"/>
                </a:tc>
              </a:tr>
              <a:tr h="27408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LSE</a:t>
                      </a:r>
                    </a:p>
                  </a:txBody>
                  <a:tcPr marL="70397" marR="70397" marT="938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0.8602</a:t>
                      </a:r>
                      <a:endParaRPr lang="is-IS" sz="1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0397" marR="70397" marT="93864" marB="0" anchor="ctr"/>
                </a:tc>
              </a:tr>
              <a:tr h="27408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min LSE</a:t>
                      </a:r>
                    </a:p>
                  </a:txBody>
                  <a:tcPr marL="70397" marR="70397" marT="938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0.6156</a:t>
                      </a:r>
                      <a:endParaRPr lang="nb-NO" sz="1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0397" marR="70397" marT="93864" marB="0" anchor="ctr"/>
                </a:tc>
              </a:tr>
              <a:tr h="27408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LSE/</a:t>
                      </a:r>
                      <a:r>
                        <a:rPr lang="en-US" sz="115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minLSE</a:t>
                      </a:r>
                      <a:r>
                        <a:rPr lang="en-US" sz="1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ratio</a:t>
                      </a:r>
                      <a:endParaRPr lang="en-US" sz="1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0397" marR="70397" marT="938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1.3973</a:t>
                      </a:r>
                      <a:endParaRPr lang="is-IS" sz="1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0397" marR="70397" marT="93864" marB="0" anchor="ctr"/>
                </a:tc>
              </a:tr>
              <a:tr h="27408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</a:t>
                      </a:r>
                      <a:r>
                        <a:rPr lang="en-US" sz="1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teration </a:t>
                      </a:r>
                      <a:r>
                        <a:rPr lang="en-US" sz="1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count</a:t>
                      </a:r>
                    </a:p>
                  </a:txBody>
                  <a:tcPr marL="70397" marR="70397" marT="938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76,769</a:t>
                      </a:r>
                      <a:endParaRPr lang="is-IS" sz="1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0397" marR="70397" marT="93864" marB="0"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0"/>
            <a:ext cx="43891200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db6: Network Derived from ∆zap1 Data</a:t>
            </a:r>
          </a:p>
          <a:p>
            <a:pPr algn="ctr"/>
            <a:r>
              <a:rPr lang="en-US" sz="11500" dirty="0" smtClean="0"/>
              <a:t>16 Genes, 27 Edges 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2148377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8526"/>
            <a:ext cx="39502080" cy="6952123"/>
          </a:xfrm>
        </p:spPr>
        <p:txBody>
          <a:bodyPr>
            <a:noAutofit/>
          </a:bodyPr>
          <a:lstStyle/>
          <a:p>
            <a:r>
              <a:rPr lang="en-US" sz="11500" b="1" dirty="0" smtClean="0">
                <a:cs typeface="Calibri"/>
              </a:rPr>
              <a:t> </a:t>
            </a:r>
            <a:r>
              <a:rPr lang="en-US" sz="11500" b="1" dirty="0">
                <a:cs typeface="Calibri"/>
              </a:rPr>
              <a:t/>
            </a:r>
            <a:br>
              <a:rPr lang="en-US" sz="11500" b="1" dirty="0">
                <a:cs typeface="Calibri"/>
              </a:rPr>
            </a:br>
            <a:r>
              <a:rPr lang="en-US" sz="9600" b="1" dirty="0">
                <a:cs typeface="Calibri"/>
              </a:rPr>
              <a:t/>
            </a:r>
            <a:br>
              <a:rPr lang="en-US" sz="9600" b="1" dirty="0">
                <a:cs typeface="Calibri"/>
              </a:rPr>
            </a:br>
            <a:r>
              <a:rPr lang="en-US" sz="8600" b="1" dirty="0">
                <a:cs typeface="Calibri"/>
              </a:rPr>
              <a:t>16-genes_27-edges_db6_Sigmoid_estimation_missing-values_L-curve</a:t>
            </a:r>
            <a:endParaRPr lang="en-US" sz="86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6-genes_27-edges_db6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3619524"/>
            <a:ext cx="43952160" cy="29298898"/>
          </a:xfrm>
        </p:spPr>
      </p:pic>
      <p:sp>
        <p:nvSpPr>
          <p:cNvPr id="5" name="TextBox 4"/>
          <p:cNvSpPr txBox="1"/>
          <p:nvPr/>
        </p:nvSpPr>
        <p:spPr>
          <a:xfrm>
            <a:off x="0" y="0"/>
            <a:ext cx="43891200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db6: Network Derived from ∆zap1 Data</a:t>
            </a:r>
          </a:p>
          <a:p>
            <a:pPr algn="ctr"/>
            <a:r>
              <a:rPr lang="en-US" sz="11500" dirty="0" smtClean="0"/>
              <a:t>16 Genes, 27 Edges 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2380238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078" y="43323"/>
            <a:ext cx="43851122" cy="2141887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dirty="0">
                <a:latin typeface="Arial" panose="020B0604020202020204" pitchFamily="34" charset="0"/>
                <a:cs typeface="Arial" panose="020B0604020202020204" pitchFamily="34" charset="0"/>
              </a:rPr>
              <a:t>GRNmap Output Estimation of ABF1, ACE2, CIN5, and CST6</a:t>
            </a:r>
          </a:p>
        </p:txBody>
      </p:sp>
      <p:pic>
        <p:nvPicPr>
          <p:cNvPr id="4" name="Picture 3" descr="ABF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042" y="4070078"/>
            <a:ext cx="13606272" cy="13606272"/>
          </a:xfrm>
          <a:prstGeom prst="rect">
            <a:avLst/>
          </a:prstGeom>
        </p:spPr>
      </p:pic>
      <p:pic>
        <p:nvPicPr>
          <p:cNvPr id="5" name="Picture 4" descr="ACE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9349" y="4070078"/>
            <a:ext cx="13606272" cy="13606272"/>
          </a:xfrm>
          <a:prstGeom prst="rect">
            <a:avLst/>
          </a:prstGeom>
        </p:spPr>
      </p:pic>
      <p:pic>
        <p:nvPicPr>
          <p:cNvPr id="7" name="Picture 6" descr="CIN5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046" y="18415781"/>
            <a:ext cx="13606272" cy="13606272"/>
          </a:xfrm>
          <a:prstGeom prst="rect">
            <a:avLst/>
          </a:prstGeom>
        </p:spPr>
      </p:pic>
      <p:pic>
        <p:nvPicPr>
          <p:cNvPr id="8" name="Picture 7" descr="CST6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2032" y="18415776"/>
            <a:ext cx="13606272" cy="13606272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166802"/>
              </p:ext>
            </p:extLst>
          </p:nvPr>
        </p:nvGraphicFramePr>
        <p:xfrm>
          <a:off x="19303764" y="3858852"/>
          <a:ext cx="3703320" cy="6321557"/>
        </p:xfrm>
        <a:graphic>
          <a:graphicData uri="http://schemas.openxmlformats.org/drawingml/2006/table">
            <a:tbl>
              <a:tblPr/>
              <a:tblGrid>
                <a:gridCol w="37033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0.0055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0.0148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0.1095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0.0004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0.5993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0.0895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676426"/>
              </p:ext>
            </p:extLst>
          </p:nvPr>
        </p:nvGraphicFramePr>
        <p:xfrm>
          <a:off x="36123665" y="3557796"/>
          <a:ext cx="3703320" cy="6321557"/>
        </p:xfrm>
        <a:graphic>
          <a:graphicData uri="http://schemas.openxmlformats.org/drawingml/2006/table">
            <a:tbl>
              <a:tblPr/>
              <a:tblGrid>
                <a:gridCol w="37033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0.7624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0.4462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0.7855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0.2916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0.8258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0.0457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742438"/>
              </p:ext>
            </p:extLst>
          </p:nvPr>
        </p:nvGraphicFramePr>
        <p:xfrm>
          <a:off x="19360207" y="17556823"/>
          <a:ext cx="3703320" cy="6321557"/>
        </p:xfrm>
        <a:graphic>
          <a:graphicData uri="http://schemas.openxmlformats.org/drawingml/2006/table">
            <a:tbl>
              <a:tblPr/>
              <a:tblGrid>
                <a:gridCol w="37033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0.0662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0.6188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0.0163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0.0112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0.4113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0.026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15184"/>
              </p:ext>
            </p:extLst>
          </p:nvPr>
        </p:nvGraphicFramePr>
        <p:xfrm>
          <a:off x="35954340" y="17707342"/>
          <a:ext cx="3703320" cy="6321557"/>
        </p:xfrm>
        <a:graphic>
          <a:graphicData uri="http://schemas.openxmlformats.org/drawingml/2006/table">
            <a:tbl>
              <a:tblPr/>
              <a:tblGrid>
                <a:gridCol w="37033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0.0005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0.5571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0.3191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0.3863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0.4009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0.0376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5475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244027"/>
            <a:ext cx="43891200" cy="2141887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dirty="0">
                <a:latin typeface="Arial" panose="020B0604020202020204" pitchFamily="34" charset="0"/>
                <a:cs typeface="Arial" panose="020B0604020202020204" pitchFamily="34" charset="0"/>
              </a:rPr>
              <a:t>GRNmap Output Estimation of GCN4, GCR2, GLN3, </a:t>
            </a:r>
            <a:r>
              <a:rPr lang="en-US" sz="1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and HAP4</a:t>
            </a:r>
            <a:endParaRPr lang="en-US" sz="1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GCR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9270" y="4161787"/>
            <a:ext cx="13606272" cy="13606272"/>
          </a:xfrm>
          <a:prstGeom prst="rect">
            <a:avLst/>
          </a:prstGeom>
        </p:spPr>
      </p:pic>
      <p:pic>
        <p:nvPicPr>
          <p:cNvPr id="5" name="Picture 4" descr="GLN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046" y="18413688"/>
            <a:ext cx="13606272" cy="13606272"/>
          </a:xfrm>
          <a:prstGeom prst="rect">
            <a:avLst/>
          </a:prstGeom>
        </p:spPr>
      </p:pic>
      <p:pic>
        <p:nvPicPr>
          <p:cNvPr id="7" name="Picture 6" descr="GCN4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822" y="4095667"/>
            <a:ext cx="13606272" cy="13606272"/>
          </a:xfrm>
          <a:prstGeom prst="rect">
            <a:avLst/>
          </a:prstGeom>
        </p:spPr>
      </p:pic>
      <p:pic>
        <p:nvPicPr>
          <p:cNvPr id="8" name="Picture 7" descr="HAP4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6912" y="18388642"/>
            <a:ext cx="13606272" cy="13606272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526227"/>
              </p:ext>
            </p:extLst>
          </p:nvPr>
        </p:nvGraphicFramePr>
        <p:xfrm>
          <a:off x="19360207" y="3633060"/>
          <a:ext cx="3703320" cy="6321557"/>
        </p:xfrm>
        <a:graphic>
          <a:graphicData uri="http://schemas.openxmlformats.org/drawingml/2006/table">
            <a:tbl>
              <a:tblPr/>
              <a:tblGrid>
                <a:gridCol w="37033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0.6297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0.2761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0.2751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0.5058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0.9118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0.5207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943815"/>
              </p:ext>
            </p:extLst>
          </p:nvPr>
        </p:nvGraphicFramePr>
        <p:xfrm>
          <a:off x="36067217" y="3482532"/>
          <a:ext cx="3703320" cy="6321557"/>
        </p:xfrm>
        <a:graphic>
          <a:graphicData uri="http://schemas.openxmlformats.org/drawingml/2006/table">
            <a:tbl>
              <a:tblPr/>
              <a:tblGrid>
                <a:gridCol w="37033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0.3306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0.5876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0.8763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0.1261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0.8445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0.3479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527673"/>
              </p:ext>
            </p:extLst>
          </p:nvPr>
        </p:nvGraphicFramePr>
        <p:xfrm>
          <a:off x="19360207" y="17632078"/>
          <a:ext cx="3703320" cy="6321557"/>
        </p:xfrm>
        <a:graphic>
          <a:graphicData uri="http://schemas.openxmlformats.org/drawingml/2006/table">
            <a:tbl>
              <a:tblPr/>
              <a:tblGrid>
                <a:gridCol w="37033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0.4189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0.5468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0.6094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0.5189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0.9281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0.1171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219737"/>
              </p:ext>
            </p:extLst>
          </p:nvPr>
        </p:nvGraphicFramePr>
        <p:xfrm>
          <a:off x="36067217" y="17556814"/>
          <a:ext cx="3703320" cy="6321557"/>
        </p:xfrm>
        <a:graphic>
          <a:graphicData uri="http://schemas.openxmlformats.org/drawingml/2006/table">
            <a:tbl>
              <a:tblPr/>
              <a:tblGrid>
                <a:gridCol w="37033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0.7307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0.4821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0.0773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0.4165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0.9262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0.0157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6522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43891200" cy="1849499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9600" b="1" dirty="0">
                <a:latin typeface="Arial" panose="020B0604020202020204" pitchFamily="34" charset="0"/>
                <a:cs typeface="Arial" panose="020B0604020202020204" pitchFamily="34" charset="0"/>
              </a:rPr>
              <a:t>GRNmap Output Estimation of HMO1, HSF1, MCM1, and MGA2	</a:t>
            </a:r>
          </a:p>
        </p:txBody>
      </p:sp>
      <p:pic>
        <p:nvPicPr>
          <p:cNvPr id="4" name="Picture 3" descr="HSF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2454" y="4012128"/>
            <a:ext cx="13606272" cy="13606272"/>
          </a:xfrm>
          <a:prstGeom prst="rect">
            <a:avLst/>
          </a:prstGeom>
        </p:spPr>
      </p:pic>
      <p:pic>
        <p:nvPicPr>
          <p:cNvPr id="5" name="Picture 4" descr="MCM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221" y="18388642"/>
            <a:ext cx="13606272" cy="13606272"/>
          </a:xfrm>
          <a:prstGeom prst="rect">
            <a:avLst/>
          </a:prstGeom>
        </p:spPr>
      </p:pic>
      <p:pic>
        <p:nvPicPr>
          <p:cNvPr id="7" name="Picture 6" descr="HMO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042" y="4022270"/>
            <a:ext cx="13606272" cy="13606272"/>
          </a:xfrm>
          <a:prstGeom prst="rect">
            <a:avLst/>
          </a:prstGeom>
        </p:spPr>
      </p:pic>
      <p:pic>
        <p:nvPicPr>
          <p:cNvPr id="8" name="Picture 7" descr="MGA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1094" y="18413736"/>
            <a:ext cx="13606272" cy="13606272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929550"/>
              </p:ext>
            </p:extLst>
          </p:nvPr>
        </p:nvGraphicFramePr>
        <p:xfrm>
          <a:off x="19247316" y="3633060"/>
          <a:ext cx="3703320" cy="6321557"/>
        </p:xfrm>
        <a:graphic>
          <a:graphicData uri="http://schemas.openxmlformats.org/drawingml/2006/table">
            <a:tbl>
              <a:tblPr/>
              <a:tblGrid>
                <a:gridCol w="37033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0.0397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0.0022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0.0025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0.4244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0.5758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0.0011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714816"/>
              </p:ext>
            </p:extLst>
          </p:nvPr>
        </p:nvGraphicFramePr>
        <p:xfrm>
          <a:off x="36180113" y="3708324"/>
          <a:ext cx="3703320" cy="6321557"/>
        </p:xfrm>
        <a:graphic>
          <a:graphicData uri="http://schemas.openxmlformats.org/drawingml/2006/table">
            <a:tbl>
              <a:tblPr/>
              <a:tblGrid>
                <a:gridCol w="37033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0.1345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0.0295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0.0488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0.015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0.5281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0.0159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3410567"/>
              </p:ext>
            </p:extLst>
          </p:nvPr>
        </p:nvGraphicFramePr>
        <p:xfrm>
          <a:off x="19247316" y="17782606"/>
          <a:ext cx="3703320" cy="6321557"/>
        </p:xfrm>
        <a:graphic>
          <a:graphicData uri="http://schemas.openxmlformats.org/drawingml/2006/table">
            <a:tbl>
              <a:tblPr/>
              <a:tblGrid>
                <a:gridCol w="37033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0.9354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0.093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0.8677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0.1031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0.9311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0.9415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800487"/>
              </p:ext>
            </p:extLst>
          </p:nvPr>
        </p:nvGraphicFramePr>
        <p:xfrm>
          <a:off x="36180113" y="17782601"/>
          <a:ext cx="3703320" cy="6321557"/>
        </p:xfrm>
        <a:graphic>
          <a:graphicData uri="http://schemas.openxmlformats.org/drawingml/2006/table">
            <a:tbl>
              <a:tblPr/>
              <a:tblGrid>
                <a:gridCol w="37033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0.0996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0.3003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0.4415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0.3822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0.4679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0.5113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7609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43891200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dirty="0">
                <a:latin typeface="Arial" panose="020B0604020202020204" pitchFamily="34" charset="0"/>
                <a:cs typeface="Arial" panose="020B0604020202020204" pitchFamily="34" charset="0"/>
              </a:rPr>
              <a:t>GRNmap Output Estimation of MSN2, MSN4, SWI4, </a:t>
            </a:r>
            <a:r>
              <a:rPr lang="en-US" sz="1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and ZAP1</a:t>
            </a:r>
            <a:r>
              <a:rPr lang="en-US" sz="115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4" name="Picture 3" descr="MSN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4160" y="3982536"/>
            <a:ext cx="13606272" cy="13606272"/>
          </a:xfrm>
          <a:prstGeom prst="rect">
            <a:avLst/>
          </a:prstGeom>
        </p:spPr>
      </p:pic>
      <p:pic>
        <p:nvPicPr>
          <p:cNvPr id="5" name="Picture 4" descr="MSN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400" y="3986534"/>
            <a:ext cx="13606272" cy="13606272"/>
          </a:xfrm>
          <a:prstGeom prst="rect">
            <a:avLst/>
          </a:prstGeom>
        </p:spPr>
      </p:pic>
      <p:pic>
        <p:nvPicPr>
          <p:cNvPr id="7" name="Picture 6" descr="SWI4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290" y="18326146"/>
            <a:ext cx="13606272" cy="13606272"/>
          </a:xfrm>
          <a:prstGeom prst="rect">
            <a:avLst/>
          </a:prstGeom>
        </p:spPr>
      </p:pic>
      <p:pic>
        <p:nvPicPr>
          <p:cNvPr id="8" name="Picture 7" descr="ZAP1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1342" y="18326146"/>
            <a:ext cx="13606272" cy="13606272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493768"/>
              </p:ext>
            </p:extLst>
          </p:nvPr>
        </p:nvGraphicFramePr>
        <p:xfrm>
          <a:off x="19303764" y="3633060"/>
          <a:ext cx="3703320" cy="6321557"/>
        </p:xfrm>
        <a:graphic>
          <a:graphicData uri="http://schemas.openxmlformats.org/drawingml/2006/table">
            <a:tbl>
              <a:tblPr/>
              <a:tblGrid>
                <a:gridCol w="37033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0.3056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0.2208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0.3427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0.0168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0.8021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0.0836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795916"/>
              </p:ext>
            </p:extLst>
          </p:nvPr>
        </p:nvGraphicFramePr>
        <p:xfrm>
          <a:off x="36180113" y="3407268"/>
          <a:ext cx="3703320" cy="6321557"/>
        </p:xfrm>
        <a:graphic>
          <a:graphicData uri="http://schemas.openxmlformats.org/drawingml/2006/table">
            <a:tbl>
              <a:tblPr/>
              <a:tblGrid>
                <a:gridCol w="37033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0.1887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0.1243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0.2398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0.0081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0.6214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0.0022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986745"/>
              </p:ext>
            </p:extLst>
          </p:nvPr>
        </p:nvGraphicFramePr>
        <p:xfrm>
          <a:off x="19360207" y="17255767"/>
          <a:ext cx="3703320" cy="6321557"/>
        </p:xfrm>
        <a:graphic>
          <a:graphicData uri="http://schemas.openxmlformats.org/drawingml/2006/table">
            <a:tbl>
              <a:tblPr/>
              <a:tblGrid>
                <a:gridCol w="37033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0.6731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0.4839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0.3797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0.6155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0.9652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0.7799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774911"/>
              </p:ext>
            </p:extLst>
          </p:nvPr>
        </p:nvGraphicFramePr>
        <p:xfrm>
          <a:off x="36236546" y="17481559"/>
          <a:ext cx="3703320" cy="6321557"/>
        </p:xfrm>
        <a:graphic>
          <a:graphicData uri="http://schemas.openxmlformats.org/drawingml/2006/table">
            <a:tbl>
              <a:tblPr/>
              <a:tblGrid>
                <a:gridCol w="37033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0.0089</a:t>
                      </a:r>
                    </a:p>
                  </a:txBody>
                  <a:tcPr marL="45720" marR="45720" marT="6096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0.316</a:t>
                      </a:r>
                    </a:p>
                  </a:txBody>
                  <a:tcPr marL="45720" marR="45720" marT="6096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0.2503</a:t>
                      </a:r>
                    </a:p>
                  </a:txBody>
                  <a:tcPr marL="45720" marR="45720" marT="6096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1.0134</a:t>
                      </a:r>
                    </a:p>
                  </a:txBody>
                  <a:tcPr marL="45720" marR="45720" marT="6096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0.8824</a:t>
                      </a:r>
                    </a:p>
                  </a:txBody>
                  <a:tcPr marL="45720" marR="45720" marT="6096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0.4562</a:t>
                      </a:r>
                    </a:p>
                  </a:txBody>
                  <a:tcPr marL="45720" marR="45720" marT="6096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264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dZAP1 Network--Weight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4" b="1254"/>
          <a:stretch>
            <a:fillRect/>
          </a:stretch>
        </p:blipFill>
        <p:spPr>
          <a:xfrm>
            <a:off x="4063709" y="3911602"/>
            <a:ext cx="35811408" cy="237292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43891200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db6: Network Derived from ∆zap1 Data</a:t>
            </a:r>
          </a:p>
          <a:p>
            <a:pPr algn="ctr"/>
            <a:r>
              <a:rPr lang="en-US" sz="11500" dirty="0" smtClean="0"/>
              <a:t>16 Genes, 27 Edges </a:t>
            </a:r>
            <a:endParaRPr lang="en-US" sz="11500" dirty="0"/>
          </a:p>
        </p:txBody>
      </p:sp>
      <p:sp>
        <p:nvSpPr>
          <p:cNvPr id="6" name="TextBox 5"/>
          <p:cNvSpPr txBox="1"/>
          <p:nvPr/>
        </p:nvSpPr>
        <p:spPr>
          <a:xfrm>
            <a:off x="2425582" y="28983285"/>
            <a:ext cx="38231544" cy="3917760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r>
              <a:rPr lang="en-US" sz="11500" dirty="0" smtClean="0">
                <a:latin typeface="Arial" panose="020B0604020202020204" pitchFamily="34" charset="0"/>
                <a:cs typeface="Arial" panose="020B0604020202020204" pitchFamily="34" charset="0"/>
              </a:rPr>
              <a:t>db6 appears </a:t>
            </a:r>
            <a:r>
              <a:rPr lang="en-US" sz="11500" dirty="0">
                <a:latin typeface="Arial" panose="020B0604020202020204" pitchFamily="34" charset="0"/>
                <a:cs typeface="Arial" panose="020B0604020202020204" pitchFamily="34" charset="0"/>
              </a:rPr>
              <a:t>to have more </a:t>
            </a:r>
            <a:r>
              <a:rPr lang="en-US" sz="11500" dirty="0" smtClean="0">
                <a:latin typeface="Arial" panose="020B0604020202020204" pitchFamily="34" charset="0"/>
                <a:cs typeface="Arial" panose="020B0604020202020204" pitchFamily="34" charset="0"/>
              </a:rPr>
              <a:t>repression than activation of </a:t>
            </a:r>
            <a:r>
              <a:rPr lang="en-US" sz="11500" dirty="0">
                <a:latin typeface="Arial" panose="020B0604020202020204" pitchFamily="34" charset="0"/>
                <a:cs typeface="Arial" panose="020B0604020202020204" pitchFamily="34" charset="0"/>
              </a:rPr>
              <a:t>genes within the network.</a:t>
            </a:r>
          </a:p>
        </p:txBody>
      </p:sp>
    </p:spTree>
    <p:extLst>
      <p:ext uri="{BB962C8B-B14F-4D97-AF65-F5344CB8AC3E}">
        <p14:creationId xmlns:p14="http://schemas.microsoft.com/office/powerpoint/2010/main" val="2021785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6-genes_27-edges_degree-distribution_20161030_23.33.3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111" y="5702979"/>
            <a:ext cx="28227058" cy="272154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43891200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db6: Network Derived from ∆zap1 Data</a:t>
            </a:r>
          </a:p>
          <a:p>
            <a:pPr algn="ctr"/>
            <a:r>
              <a:rPr lang="en-US" sz="11500" dirty="0" smtClean="0"/>
              <a:t>16 Genes, 27 Edges 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3621356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3891200" cy="4389120"/>
          </a:xfrm>
        </p:spPr>
        <p:txBody>
          <a:bodyPr>
            <a:noAutofit/>
          </a:bodyPr>
          <a:lstStyle/>
          <a:p>
            <a:r>
              <a:rPr lang="en-US" sz="11500" b="1" dirty="0"/>
              <a:t>Distribution of db6 Regulatory Weights</a:t>
            </a:r>
            <a:r>
              <a:rPr lang="en-US" sz="11500" dirty="0"/>
              <a:t/>
            </a:r>
            <a:br>
              <a:rPr lang="en-US" sz="11500" dirty="0"/>
            </a:br>
            <a:r>
              <a:rPr lang="en-US" sz="11500" dirty="0"/>
              <a:t>Network: 16 Genes, 27 Edges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1522" y="6874553"/>
            <a:ext cx="26334720" cy="2308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6805" y="7223762"/>
            <a:ext cx="23774400" cy="2313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7960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6-genes_36-edges_db1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3619524"/>
            <a:ext cx="43952160" cy="29298898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194560" y="861497"/>
            <a:ext cx="39502080" cy="6229147"/>
          </a:xfrm>
          <a:prstGeom prst="rect">
            <a:avLst/>
          </a:prstGeom>
        </p:spPr>
        <p:txBody>
          <a:bodyPr vert="horz" lIns="438840" tIns="219422" rIns="438840" bIns="219422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cs typeface="Calibri"/>
              </a:rPr>
              <a:t/>
            </a:r>
            <a:br>
              <a:rPr lang="en-US" sz="9600" b="1" dirty="0">
                <a:cs typeface="Calibri"/>
              </a:rPr>
            </a:br>
            <a:r>
              <a:rPr lang="en-US" sz="9600" b="1" dirty="0">
                <a:cs typeface="Calibri"/>
              </a:rPr>
              <a:t/>
            </a:r>
            <a:br>
              <a:rPr lang="en-US" sz="9600" b="1" dirty="0">
                <a:cs typeface="Calibri"/>
              </a:rPr>
            </a:br>
            <a:r>
              <a:rPr lang="en-US" sz="8600" b="1" dirty="0">
                <a:cs typeface="Calibri"/>
              </a:rPr>
              <a:t>16-genes_36-edges_db1_Sigmoid_estimation_missing-values_L-curve</a:t>
            </a:r>
            <a:endParaRPr lang="en-US" sz="8600" b="1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010" y="0"/>
            <a:ext cx="43809190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db1: Network Derived from </a:t>
            </a:r>
            <a:r>
              <a:rPr lang="en-US" sz="11500" b="1" u="sng" dirty="0" err="1" smtClean="0"/>
              <a:t>wt</a:t>
            </a:r>
            <a:r>
              <a:rPr lang="en-US" sz="11500" b="1" u="sng" dirty="0" smtClean="0"/>
              <a:t> Data</a:t>
            </a:r>
          </a:p>
          <a:p>
            <a:pPr algn="ctr"/>
            <a:r>
              <a:rPr lang="en-US" sz="11500" dirty="0" smtClean="0"/>
              <a:t>16 Genes, 26 Edges 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3260051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559204"/>
              </p:ext>
            </p:extLst>
          </p:nvPr>
        </p:nvGraphicFramePr>
        <p:xfrm>
          <a:off x="3287171" y="4185944"/>
          <a:ext cx="37354215" cy="28013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06264"/>
                <a:gridCol w="14717559"/>
                <a:gridCol w="11430392"/>
              </a:tblGrid>
              <a:tr h="16478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id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Optimized </a:t>
                      </a:r>
                      <a:r>
                        <a:rPr lang="en-US" sz="80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production_rate</a:t>
                      </a:r>
                      <a:endParaRPr lang="en-US" sz="80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threshold_b</a:t>
                      </a:r>
                    </a:p>
                  </a:txBody>
                  <a:tcPr marL="12424" marR="12424" marT="12424" marB="0" anchor="ctr"/>
                </a:tc>
              </a:tr>
              <a:tr h="16478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ABF1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0.0576</a:t>
                      </a:r>
                      <a:endParaRPr lang="pt-BR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0.0576</a:t>
                      </a:r>
                      <a:endParaRPr lang="pt-BR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16478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ACE2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0.2315</a:t>
                      </a:r>
                      <a:endParaRPr lang="hr-HR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1.5390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16478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CIN5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1.9157</a:t>
                      </a:r>
                      <a:endParaRPr lang="hr-HR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pt-BR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0.5369</a:t>
                      </a:r>
                      <a:endParaRPr lang="pt-BR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16478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CST6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0.2917</a:t>
                      </a:r>
                      <a:endParaRPr lang="nb-NO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pt-BR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0.0235</a:t>
                      </a:r>
                      <a:endParaRPr lang="pt-BR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16478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GCN4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0.0456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0.9424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16478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GCR2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0.2278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0.2278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16478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GLN3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1.3572</a:t>
                      </a:r>
                      <a:endParaRPr lang="nb-NO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fi-FI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0.4477</a:t>
                      </a:r>
                      <a:endParaRPr lang="fi-FI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16478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HAP4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1.7046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0.1702</a:t>
                      </a:r>
                      <a:endParaRPr lang="nb-NO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16478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HMO1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0.2390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0.3849</a:t>
                      </a:r>
                      <a:endParaRPr lang="it-IT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16478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HSF1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0.1079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0.0950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16478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MCM1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0.1429</a:t>
                      </a:r>
                      <a:endParaRPr lang="nb-NO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0.2643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16478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MGA2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0.3076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fi-FI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0.0397</a:t>
                      </a:r>
                      <a:endParaRPr lang="fi-FI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16478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MSN2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1.3539</a:t>
                      </a:r>
                      <a:endParaRPr lang="hr-HR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0.6478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16478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MSN4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1.4054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1.7175</a:t>
                      </a:r>
                      <a:endParaRPr lang="nb-NO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16478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SWI4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0.2128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8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hr-HR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2.7446</a:t>
                      </a:r>
                      <a:endParaRPr lang="hr-HR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16478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ZAP1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0.1307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0.1307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0"/>
            <a:ext cx="43891200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db6: Network Derived from ∆zap1 Data</a:t>
            </a:r>
          </a:p>
          <a:p>
            <a:pPr algn="ctr"/>
            <a:r>
              <a:rPr lang="en-US" sz="11500" dirty="0" smtClean="0"/>
              <a:t>16 Genes, 27 Edges 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2499937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8521"/>
            <a:ext cx="39502080" cy="3400757"/>
          </a:xfrm>
        </p:spPr>
        <p:txBody>
          <a:bodyPr>
            <a:noAutofit/>
          </a:bodyPr>
          <a:lstStyle/>
          <a:p>
            <a:r>
              <a:rPr lang="en-US" sz="11500" b="1" dirty="0" smtClean="0">
                <a:cs typeface="Calibri"/>
              </a:rPr>
              <a:t>L-Curve Comparison </a:t>
            </a:r>
            <a:r>
              <a:rPr lang="en-US" sz="11500" b="1" dirty="0">
                <a:cs typeface="Calibri"/>
              </a:rPr>
              <a:t>of </a:t>
            </a:r>
            <a:r>
              <a:rPr lang="en-US" sz="11500" b="1" dirty="0" smtClean="0">
                <a:cs typeface="Calibri"/>
              </a:rPr>
              <a:t>db1</a:t>
            </a:r>
            <a:r>
              <a:rPr lang="en-US" sz="11500" b="1" dirty="0">
                <a:cs typeface="Calibri"/>
              </a:rPr>
              <a:t>-db6</a:t>
            </a:r>
            <a:endParaRPr lang="en-US" sz="115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db1-db6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3619524"/>
            <a:ext cx="43952160" cy="29298898"/>
          </a:xfrm>
        </p:spPr>
      </p:pic>
    </p:spTree>
    <p:extLst>
      <p:ext uri="{BB962C8B-B14F-4D97-AF65-F5344CB8AC3E}">
        <p14:creationId xmlns:p14="http://schemas.microsoft.com/office/powerpoint/2010/main" val="1583498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58721"/>
            <a:ext cx="43891200" cy="3317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9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04800"/>
            <a:ext cx="43891200" cy="3322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992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3891200" cy="329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683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3891200" cy="329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344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28915"/>
            <a:ext cx="43891200" cy="3314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009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04795"/>
            <a:ext cx="43891200" cy="3322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655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83987"/>
            <a:ext cx="43891200" cy="3350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03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58715"/>
            <a:ext cx="43891200" cy="3317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38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570" y="3927106"/>
            <a:ext cx="13650163" cy="136501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7677" y="3927106"/>
            <a:ext cx="13650163" cy="136501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671" y="18221391"/>
            <a:ext cx="13650163" cy="136501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7677" y="18221391"/>
            <a:ext cx="13650163" cy="136501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82940"/>
            <a:ext cx="43891200" cy="2141887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dirty="0">
                <a:latin typeface="Arial" panose="020B0604020202020204" pitchFamily="34" charset="0"/>
                <a:cs typeface="Arial" panose="020B0604020202020204" pitchFamily="34" charset="0"/>
              </a:rPr>
              <a:t>GRNmap Output Estimation of ABF1, ACE2, AFT2, </a:t>
            </a:r>
            <a:r>
              <a:rPr lang="en-US" sz="1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and ASF1</a:t>
            </a:r>
            <a:endParaRPr lang="en-US" sz="1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602552"/>
              </p:ext>
            </p:extLst>
          </p:nvPr>
        </p:nvGraphicFramePr>
        <p:xfrm>
          <a:off x="18836657" y="3749052"/>
          <a:ext cx="3063240" cy="5468117"/>
        </p:xfrm>
        <a:graphic>
          <a:graphicData uri="http://schemas.openxmlformats.org/drawingml/2006/table">
            <a:tbl>
              <a:tblPr/>
              <a:tblGrid>
                <a:gridCol w="3063240"/>
              </a:tblGrid>
              <a:tr h="12161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0.0055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0.0148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 dirty="0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0.1095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0.0004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0.5993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0.0895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401565"/>
              </p:ext>
            </p:extLst>
          </p:nvPr>
        </p:nvGraphicFramePr>
        <p:xfrm>
          <a:off x="37318966" y="3698522"/>
          <a:ext cx="3063240" cy="5486405"/>
        </p:xfrm>
        <a:graphic>
          <a:graphicData uri="http://schemas.openxmlformats.org/drawingml/2006/table">
            <a:tbl>
              <a:tblPr/>
              <a:tblGrid>
                <a:gridCol w="3063240"/>
              </a:tblGrid>
              <a:tr h="1234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0.7624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0.4462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0.7855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0.2916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0.8258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0.0457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694999"/>
              </p:ext>
            </p:extLst>
          </p:nvPr>
        </p:nvGraphicFramePr>
        <p:xfrm>
          <a:off x="18733788" y="17992807"/>
          <a:ext cx="3063240" cy="5486405"/>
        </p:xfrm>
        <a:graphic>
          <a:graphicData uri="http://schemas.openxmlformats.org/drawingml/2006/table">
            <a:tbl>
              <a:tblPr/>
              <a:tblGrid>
                <a:gridCol w="3063240"/>
              </a:tblGrid>
              <a:tr h="1234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0.9361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0.7004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0.0343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0.0045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0.993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0.0159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028552"/>
              </p:ext>
            </p:extLst>
          </p:nvPr>
        </p:nvGraphicFramePr>
        <p:xfrm>
          <a:off x="37321375" y="17988766"/>
          <a:ext cx="3063240" cy="5486405"/>
        </p:xfrm>
        <a:graphic>
          <a:graphicData uri="http://schemas.openxmlformats.org/drawingml/2006/table">
            <a:tbl>
              <a:tblPr/>
              <a:tblGrid>
                <a:gridCol w="3063240"/>
              </a:tblGrid>
              <a:tr h="1234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0.0298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0.4193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0.4165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0.2305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0.8447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0.1669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2178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0160"/>
            <a:ext cx="43891200" cy="3163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298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3891200" cy="329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28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9" y="-63509"/>
            <a:ext cx="43891200" cy="329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1743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3891200" cy="329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32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3891200" cy="329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5044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Edge Weight Statistics for db1-db6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9582228"/>
              </p:ext>
            </p:extLst>
          </p:nvPr>
        </p:nvGraphicFramePr>
        <p:xfrm>
          <a:off x="3315874" y="7056451"/>
          <a:ext cx="36827348" cy="19581722"/>
        </p:xfrm>
        <a:graphic>
          <a:graphicData uri="http://schemas.openxmlformats.org/drawingml/2006/table">
            <a:tbl>
              <a:tblPr/>
              <a:tblGrid>
                <a:gridCol w="9262406"/>
                <a:gridCol w="4594157"/>
                <a:gridCol w="4594157"/>
                <a:gridCol w="4594157"/>
                <a:gridCol w="4594157"/>
                <a:gridCol w="4594157"/>
                <a:gridCol w="4594157"/>
              </a:tblGrid>
              <a:tr h="1151866">
                <a:tc gridSpan="7">
                  <a:txBody>
                    <a:bodyPr/>
                    <a:lstStyle/>
                    <a:p>
                      <a:pPr algn="ctr" fontAlgn="ctr"/>
                      <a:endParaRPr lang="en-US" sz="62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151866">
                <a:tc>
                  <a:txBody>
                    <a:bodyPr/>
                    <a:lstStyle/>
                    <a:p>
                      <a:pPr algn="ctr" fontAlgn="ctr"/>
                      <a:endParaRPr lang="en-US" sz="62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51866">
                <a:tc>
                  <a:txBody>
                    <a:bodyPr/>
                    <a:lstStyle/>
                    <a:p>
                      <a:pPr algn="ctr" fontAlgn="ctr"/>
                      <a:endParaRPr lang="en-US" sz="62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db1</a:t>
                      </a:r>
                    </a:p>
                  </a:txBody>
                  <a:tcPr marL="12701" marR="12701" marT="127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6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db2</a:t>
                      </a:r>
                    </a:p>
                  </a:txBody>
                  <a:tcPr marL="12701" marR="12701" marT="127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db3</a:t>
                      </a:r>
                    </a:p>
                  </a:txBody>
                  <a:tcPr marL="12701" marR="12701" marT="127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db4</a:t>
                      </a:r>
                    </a:p>
                  </a:txBody>
                  <a:tcPr marL="12701" marR="12701" marT="127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db5</a:t>
                      </a:r>
                    </a:p>
                  </a:txBody>
                  <a:tcPr marL="12701" marR="12701" marT="127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db6</a:t>
                      </a:r>
                    </a:p>
                  </a:txBody>
                  <a:tcPr marL="12701" marR="12701" marT="127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18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Activation: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19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18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16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14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13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11518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Repression: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11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12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11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CC"/>
                    </a:solidFill>
                  </a:tcPr>
                </a:tc>
              </a:tr>
              <a:tr h="11518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Small Influence (SI):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</a:tr>
              <a:tr h="11518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Total Edges: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36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25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6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32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35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28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27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1866">
                <a:tc>
                  <a:txBody>
                    <a:bodyPr/>
                    <a:lstStyle/>
                    <a:p>
                      <a:pPr algn="ctr" fontAlgn="ctr"/>
                      <a:endParaRPr lang="en-US" sz="62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18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SUM: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8.1432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-13.2390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1.5688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6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-2.5750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1.2985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-5.8876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18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SUM(abs):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38.8426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27.1541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36.1524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6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36.9479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6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34.2000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33.0703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18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MAX: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5.9424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3.0815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3.1810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2.4940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6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3.2167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3.7631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18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MIN: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-3.3601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-4.2947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-3.6707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-4.0281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6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-4.0374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-3.5141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18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MAX(abs):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5.9424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4.2947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3.6707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4.0281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6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4.0374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6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3.7631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18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SI Threshold: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0.2971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0.2147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0.1835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0.2014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0.2019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6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0.1882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18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MEAN: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0.2262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-0.5296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6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0.0490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-0.0736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0.0464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6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-0.2181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18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STDEV: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1.6215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1.5085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1.5597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6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1.5026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1.6433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6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1.6812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18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MEDIAN: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0.3310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-0.1214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0.2323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6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0.1139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6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0.2144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6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0.1276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06859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7"/>
            <a:ext cx="39502080" cy="3951624"/>
          </a:xfrm>
        </p:spPr>
        <p:txBody>
          <a:bodyPr>
            <a:noAutofit/>
          </a:bodyPr>
          <a:lstStyle/>
          <a:p>
            <a:r>
              <a:rPr lang="en-US" sz="13000" b="1" dirty="0"/>
              <a:t>Heat Map Comparing Edge Weights in db1-db6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8503694" y="13090692"/>
            <a:ext cx="4076827" cy="13879913"/>
            <a:chOff x="11601987" y="25444349"/>
            <a:chExt cx="1375383" cy="46826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236613" y="27635086"/>
              <a:ext cx="4086796" cy="30484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1609949" y="25444349"/>
              <a:ext cx="1367421" cy="280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latin typeface="Arial" panose="020B0604020202020204" pitchFamily="34" charset="0"/>
                  <a:cs typeface="Arial" panose="020B0604020202020204" pitchFamily="34" charset="0"/>
                </a:rPr>
                <a:t>Maximum: 1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601987" y="29846603"/>
              <a:ext cx="1367421" cy="280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latin typeface="Arial" panose="020B0604020202020204" pitchFamily="34" charset="0"/>
                  <a:cs typeface="Arial" panose="020B0604020202020204" pitchFamily="34" charset="0"/>
                </a:rPr>
                <a:t>Minimum : -1</a:t>
              </a:r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660558"/>
              </p:ext>
            </p:extLst>
          </p:nvPr>
        </p:nvGraphicFramePr>
        <p:xfrm>
          <a:off x="2680922" y="4816095"/>
          <a:ext cx="34428629" cy="27737676"/>
        </p:xfrm>
        <a:graphic>
          <a:graphicData uri="http://schemas.openxmlformats.org/drawingml/2006/table">
            <a:tbl>
              <a:tblPr/>
              <a:tblGrid>
                <a:gridCol w="4501267"/>
                <a:gridCol w="2068152"/>
                <a:gridCol w="2068152"/>
                <a:gridCol w="2068152"/>
                <a:gridCol w="2068152"/>
                <a:gridCol w="2068152"/>
                <a:gridCol w="2068152"/>
                <a:gridCol w="5109538"/>
                <a:gridCol w="2068152"/>
                <a:gridCol w="2068152"/>
                <a:gridCol w="2068152"/>
                <a:gridCol w="2068152"/>
                <a:gridCol w="2068152"/>
                <a:gridCol w="2068152"/>
              </a:tblGrid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4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db1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43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db2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db3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db4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db5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db6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3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db1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43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db2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db3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db4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db5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db6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ABF1-&gt;ASF1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A8A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MCM1-&gt;SWI4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E9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ABF1-&gt;ASH1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C5C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MCM1-&gt;SWI5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ABF1-&gt;CST6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MCM1-&gt;YHP1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A7A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ABF1-&gt;HMO1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3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MCM1-&gt;YOX1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ABF1-&gt;MGA2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B1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MSN2-&gt;AFT2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ABF1-&gt;MSN4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MSN2-&gt;ASF1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ABF1-&gt;SFP1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BD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MSN2-&gt;ASH1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A3D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ABF1-&gt;SWI4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737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050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MSN2-&gt;CIN5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CB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78D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C6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C4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1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5BC7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ACE2-&gt;ASH1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B0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C8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MSN2-&gt;CYC8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94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ASH1-&gt;YHP1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060C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B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MSN2-&gt;HAP4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343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7B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A7A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CF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1E1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CIN5-&gt;ASF1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MSN2-&gt;MSN4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9B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A1DF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CIN5-&gt;CYC8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3E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MSN2-&gt;SFP1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777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B3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CIN5-&gt;HAP4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6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C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B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MSN2-&gt;SWI4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C5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CF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8E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9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4E4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CIN5-&gt;SFP1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7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6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MSN2-&gt;TEC1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CIN5-&gt;STB5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MSN2-&gt;YHP1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C6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646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AD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83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CIN5-&gt;TEC1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6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MSN2-&gt;YOX1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8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9D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C9C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AB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CIN5-&gt;YHP1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8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C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B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C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SFP1-&gt;SWI5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9D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95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232B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94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GCN4-&gt;GLN3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64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STB5-&gt;HAP4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C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B6B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GLN3-&gt;GCN4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DE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B9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STB5-&gt;SFP1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CB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B9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BE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GLN3-&gt;MGA2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DF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SWI4-&gt;CYC8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GRC2-&gt;MSN2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525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C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757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8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SWI4-&gt;HAP4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67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6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7ED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8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2EB7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HAP4-&gt;GCN4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SWI4-&gt;YHP1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C9C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A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3B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4BC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HMO1-&gt;ASF1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SWI4-&gt;YOX1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C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CD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A2D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HMO1-&gt;CIN5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DE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1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SWI5-&gt;ASH1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95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HMO1-&gt;CYC8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SWI5-&gt;TEC1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A4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HMO1-&gt;GCN4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TEC1-&gt;CIN5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CD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HMO1-&gt;HAP4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D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B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TEC1-&gt;HAP4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9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HMO1-&gt;HMO1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5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0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DFD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DE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TEC1-&gt;MSN2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4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HMO1-&gt;HSF1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D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TEC1-&gt;SFP1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DF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HMO1-&gt;MCM1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787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5E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TEC1-&gt;YHP1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7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HMO1-&gt;MSN2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6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B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YHP1-&gt;ASF1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HMO1-&gt;MSN4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5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YHP1-&gt;GLN3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C8C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BD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96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B2B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HMO1-&gt;TEC1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B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YHP1-&gt;RDS3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2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CFC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HMO1-&gt;YOX1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B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DF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ZAP1-&gt;ACE2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CB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DFD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0E0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MCM1-&gt;ACE2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3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3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3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3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3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3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3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92778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Overview of Figures Organized by Significant P values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Natalie Williams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25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854" y="2270232"/>
            <a:ext cx="10972800" cy="10972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0400" y="2270232"/>
            <a:ext cx="10972800" cy="10972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3294" y="2648602"/>
            <a:ext cx="10972800" cy="10972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21" y="14037614"/>
            <a:ext cx="10972800" cy="10972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6949" y="14037614"/>
            <a:ext cx="10972800" cy="10972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560" y="20318592"/>
            <a:ext cx="10972800" cy="10972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3294" y="19940232"/>
            <a:ext cx="10972800" cy="10972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98626" y="497453"/>
            <a:ext cx="33987302" cy="3031363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r>
              <a:rPr lang="en-US" dirty="0" smtClean="0"/>
              <a:t>Db network 1 expression plots of genes with significant p-values for 2 or more strains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40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952" y="3026981"/>
            <a:ext cx="10972800" cy="10972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1366" y="3026981"/>
            <a:ext cx="10972800" cy="10972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6526" y="3026981"/>
            <a:ext cx="10972800" cy="10972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952" y="18388896"/>
            <a:ext cx="10972800" cy="10972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1366" y="18388896"/>
            <a:ext cx="10972800" cy="10972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6526" y="18388896"/>
            <a:ext cx="10972800" cy="10972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72907" y="1135119"/>
            <a:ext cx="38726419" cy="3031363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r>
              <a:rPr lang="en-US" dirty="0" smtClean="0"/>
              <a:t>Db network 1 expression plots for genes with one significant p-value for across all strains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496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661" y="3927111"/>
            <a:ext cx="13650163" cy="136501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8691" y="3927111"/>
            <a:ext cx="13650163" cy="136501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661" y="18424296"/>
            <a:ext cx="13650163" cy="136501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8691" y="18424296"/>
            <a:ext cx="13650163" cy="136501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76944"/>
            <a:ext cx="43891200" cy="2141887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dirty="0">
                <a:latin typeface="Arial" panose="020B0604020202020204" pitchFamily="34" charset="0"/>
                <a:cs typeface="Arial" panose="020B0604020202020204" pitchFamily="34" charset="0"/>
              </a:rPr>
              <a:t>GRNmap Output Estimation of ASH1, CIN5, GCN4, </a:t>
            </a:r>
            <a:r>
              <a:rPr lang="en-US" sz="1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and GLN3</a:t>
            </a:r>
            <a:endParaRPr lang="en-US" sz="1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301417"/>
              </p:ext>
            </p:extLst>
          </p:nvPr>
        </p:nvGraphicFramePr>
        <p:xfrm>
          <a:off x="18528046" y="3744247"/>
          <a:ext cx="3063240" cy="5486405"/>
        </p:xfrm>
        <a:graphic>
          <a:graphicData uri="http://schemas.openxmlformats.org/drawingml/2006/table">
            <a:tbl>
              <a:tblPr/>
              <a:tblGrid>
                <a:gridCol w="3063240"/>
              </a:tblGrid>
              <a:tr h="1234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0.0829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0.0091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0.5202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0.0723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0.7639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0.4535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17948"/>
              </p:ext>
            </p:extLst>
          </p:nvPr>
        </p:nvGraphicFramePr>
        <p:xfrm>
          <a:off x="37561404" y="3744247"/>
          <a:ext cx="3063240" cy="5486405"/>
        </p:xfrm>
        <a:graphic>
          <a:graphicData uri="http://schemas.openxmlformats.org/drawingml/2006/table">
            <a:tbl>
              <a:tblPr/>
              <a:tblGrid>
                <a:gridCol w="3063240"/>
              </a:tblGrid>
              <a:tr h="1234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0.0662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0.6188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0.0163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0.0112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0.4113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0.026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597363"/>
              </p:ext>
            </p:extLst>
          </p:nvPr>
        </p:nvGraphicFramePr>
        <p:xfrm>
          <a:off x="18528046" y="18241428"/>
          <a:ext cx="3063240" cy="5486405"/>
        </p:xfrm>
        <a:graphic>
          <a:graphicData uri="http://schemas.openxmlformats.org/drawingml/2006/table">
            <a:tbl>
              <a:tblPr/>
              <a:tblGrid>
                <a:gridCol w="3063240"/>
              </a:tblGrid>
              <a:tr h="1234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0.6297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0.2761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0.2751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0.5058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0.9118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0.5207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722865"/>
              </p:ext>
            </p:extLst>
          </p:nvPr>
        </p:nvGraphicFramePr>
        <p:xfrm>
          <a:off x="37559004" y="18217370"/>
          <a:ext cx="3063240" cy="5486405"/>
        </p:xfrm>
        <a:graphic>
          <a:graphicData uri="http://schemas.openxmlformats.org/drawingml/2006/table">
            <a:tbl>
              <a:tblPr/>
              <a:tblGrid>
                <a:gridCol w="3063240"/>
              </a:tblGrid>
              <a:tr h="1234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0.4189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0.5468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0.6094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0.5189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 dirty="0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0.9281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0.1171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2444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89" y="10821461"/>
            <a:ext cx="13167360" cy="13167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3005" y="10821461"/>
            <a:ext cx="13167360" cy="131673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4680" y="10821461"/>
            <a:ext cx="13167360" cy="131673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48600" y="2724293"/>
            <a:ext cx="37004822" cy="3031363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r>
              <a:rPr lang="en-US" dirty="0" smtClean="0"/>
              <a:t>Expression plots of genes in Db network 1 with no significant p-values for their expression levels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820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152" y="5845858"/>
            <a:ext cx="10972800" cy="10972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6654" y="5845858"/>
            <a:ext cx="10972800" cy="10972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472" y="18502411"/>
            <a:ext cx="10972800" cy="10972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2182" y="18502411"/>
            <a:ext cx="10972800" cy="10972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2486" y="18502411"/>
            <a:ext cx="10972800" cy="10972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10773" y="1513507"/>
            <a:ext cx="36323750" cy="3031363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r>
              <a:rPr lang="en-US" dirty="0" smtClean="0"/>
              <a:t>Db network 2 (derived 17-gene network from dcin5 data) expression plots of genes with significant p values across 2 or more strains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235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075" y="5675592"/>
            <a:ext cx="13167360" cy="13167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8524" y="5675592"/>
            <a:ext cx="13167355" cy="131673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075" y="18842952"/>
            <a:ext cx="13167360" cy="131673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8502" y="18842952"/>
            <a:ext cx="13167360" cy="131673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02651" y="1362149"/>
            <a:ext cx="38821008" cy="3031363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r>
              <a:rPr lang="en-US" dirty="0" smtClean="0"/>
              <a:t>Db network 2 expression plots of genes with one significant p-value for a specific strain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330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662" y="2126453"/>
            <a:ext cx="10094981" cy="100949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4718" y="2126453"/>
            <a:ext cx="10094976" cy="100949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1939" y="2126453"/>
            <a:ext cx="10094976" cy="100949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448" y="12221429"/>
            <a:ext cx="10094976" cy="100949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8669" y="12221429"/>
            <a:ext cx="10094976" cy="100949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640" y="22316405"/>
            <a:ext cx="10094976" cy="100949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4718" y="22316405"/>
            <a:ext cx="10094976" cy="100949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1939" y="22316405"/>
            <a:ext cx="10094976" cy="100949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40469" y="1059451"/>
            <a:ext cx="37572384" cy="3031363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r>
              <a:rPr lang="en-US" dirty="0" smtClean="0"/>
              <a:t>Db network 2 expression plots of genes with no significant p values across all strains.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61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592" y="4270056"/>
            <a:ext cx="13167360" cy="131673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0290" y="4270056"/>
            <a:ext cx="13167360" cy="131673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0330" y="4270056"/>
            <a:ext cx="13167360" cy="131673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70258" y="1891884"/>
            <a:ext cx="39331810" cy="1701768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r>
              <a:rPr lang="en-US" dirty="0" smtClean="0"/>
              <a:t>Db network 4 expression plots of genes with significant p-values for 2 or more strains.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878" y="18042811"/>
            <a:ext cx="13167360" cy="131673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3970" y="18042811"/>
            <a:ext cx="13167360" cy="1316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290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44" y="10291733"/>
            <a:ext cx="13167360" cy="131673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3272" y="10291733"/>
            <a:ext cx="13167360" cy="131673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9800" y="10291733"/>
            <a:ext cx="13167360" cy="131673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99966" y="1967551"/>
            <a:ext cx="40637194" cy="1701768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r>
              <a:rPr lang="en-US" dirty="0" smtClean="0"/>
              <a:t>Db network 4 expression plots of genes with one significant p value across all strains.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245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18" y="7416096"/>
            <a:ext cx="10972800" cy="10972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374" y="7416096"/>
            <a:ext cx="10972795" cy="10972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4925" y="7416096"/>
            <a:ext cx="10972800" cy="10972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415" y="19107806"/>
            <a:ext cx="10972795" cy="10972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8675" y="19107806"/>
            <a:ext cx="10972800" cy="10972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4925" y="19107806"/>
            <a:ext cx="10972800" cy="10972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05420" y="1437823"/>
            <a:ext cx="40183138" cy="1701768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r>
              <a:rPr lang="en-US" dirty="0" smtClean="0"/>
              <a:t>Db network 4 expression plots of genes with no significant p values across all strains.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030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08008"/>
            <a:ext cx="13167360" cy="131673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3806" y="6583680"/>
            <a:ext cx="13167360" cy="131673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3867" y="6583680"/>
            <a:ext cx="13167355" cy="13167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813" y="19296994"/>
            <a:ext cx="13167360" cy="131673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1509" y="19751040"/>
            <a:ext cx="13167360" cy="131673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13477" y="2194575"/>
            <a:ext cx="38593987" cy="3031363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r>
              <a:rPr lang="en-US" dirty="0" smtClean="0"/>
              <a:t>Db network 5 expression plots of genes with significant p values for 2 or more strains.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75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71" y="7245835"/>
            <a:ext cx="13167360" cy="131673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6506" y="7245835"/>
            <a:ext cx="13167360" cy="131673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3840" y="7245835"/>
            <a:ext cx="13167360" cy="13167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818" y="19751035"/>
            <a:ext cx="13167360" cy="131673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5296" y="19751040"/>
            <a:ext cx="13167360" cy="131673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91834" y="1740523"/>
            <a:ext cx="34611624" cy="3031363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r>
              <a:rPr lang="en-US" dirty="0" smtClean="0"/>
              <a:t>Db network 5 expression plots of genes with one significant p value across all strains.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784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88" y="6621509"/>
            <a:ext cx="13167360" cy="131673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5550" y="6621509"/>
            <a:ext cx="13167360" cy="131673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2218" y="6621509"/>
            <a:ext cx="13167360" cy="13167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815" y="19145640"/>
            <a:ext cx="13167355" cy="131673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4181" y="19145640"/>
            <a:ext cx="13167360" cy="131673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70237" y="1740523"/>
            <a:ext cx="38083181" cy="3031363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r>
              <a:rPr lang="en-US" dirty="0" smtClean="0"/>
              <a:t>Db network 5 expression plots of genes with no significant p values for any of the strains.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239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7559</TotalTime>
  <Words>8246</Words>
  <Application>Microsoft Macintosh PowerPoint</Application>
  <PresentationFormat>Custom</PresentationFormat>
  <Paragraphs>1797</Paragraphs>
  <Slides>129</Slides>
  <Notes>129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31" baseType="lpstr">
      <vt:lpstr>1_Office Theme</vt:lpstr>
      <vt:lpstr>Worksheet</vt:lpstr>
      <vt:lpstr>Modeling of Small Database-Derived and Random Gene Regulatory Networks Elucidates the Transcriptional Response to Cold Shock in Saccharomyces Cerevisiae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Distribution of db1 Regulatory Weights Network: 16 Genes, 36 Edges</vt:lpstr>
      <vt:lpstr>PowerPoint Presentation</vt:lpstr>
      <vt:lpstr>PowerPoint Presentation</vt:lpstr>
      <vt:lpstr>PowerPoint Presentation</vt:lpstr>
      <vt:lpstr>  14-gene_25-edges_db2_Sigmoid_estimation_missing-values_L-curve</vt:lpstr>
      <vt:lpstr>GRNmap Output Estimation of CIN5, GCR2, GLN3 and HAP4</vt:lpstr>
      <vt:lpstr>GRNmap Output Estimation of HMO1, MGA2, MSN2, and RDS3</vt:lpstr>
      <vt:lpstr>GRNmap Output Estimation of SFP1, STB5, SWI4, and SWI5</vt:lpstr>
      <vt:lpstr>GRNmap Output Estimation of YHP1 and YOX1</vt:lpstr>
      <vt:lpstr>PowerPoint Presentation</vt:lpstr>
      <vt:lpstr>PowerPoint Presentation</vt:lpstr>
      <vt:lpstr>Distribution of db2 Regulatory Weights Network: 14 Genes, 25 Edges</vt:lpstr>
      <vt:lpstr>PowerPoint Presentation</vt:lpstr>
      <vt:lpstr>PowerPoint Presentation</vt:lpstr>
      <vt:lpstr>PowerPoint Presentation</vt:lpstr>
      <vt:lpstr>   17-genes_32-edges_db3_Sigmoid_estimation_missing-values_L-curve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Distribution of db3 Regulatory Weights Network: 17 Genes, 32 Edges</vt:lpstr>
      <vt:lpstr>PowerPoint Presentation</vt:lpstr>
      <vt:lpstr>PowerPoint Presentation</vt:lpstr>
      <vt:lpstr>PowerPoint Presentation</vt:lpstr>
      <vt:lpstr>PowerPoint Presentation</vt:lpstr>
      <vt:lpstr>   14-genes_35-edges_db4_Sigmoid_estimation_missing-values_L-curve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Distribution of db4 Regulatory Weights Network: 14 Genes, 35 Edges</vt:lpstr>
      <vt:lpstr>PowerPoint Presentation</vt:lpstr>
      <vt:lpstr>PowerPoint Presentation</vt:lpstr>
      <vt:lpstr>PowerPoint Presentation</vt:lpstr>
      <vt:lpstr>PowerPoint Presentation</vt:lpstr>
      <vt:lpstr>   15-genes_28-edges_db5_Sigmoid_estimation_missing-values_L-curve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Distribution of db5 Regulatory Weights Network: 15 Genes, 28 Edges</vt:lpstr>
      <vt:lpstr>PowerPoint Presentation</vt:lpstr>
      <vt:lpstr>PowerPoint Presentation</vt:lpstr>
      <vt:lpstr>PowerPoint Presentation</vt:lpstr>
      <vt:lpstr>   16-genes_27-edges_db6_Sigmoid_estimation_missing-values_L-curve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Distribution of db6 Regulatory Weights Network: 16 Genes, 27 Edges</vt:lpstr>
      <vt:lpstr>PowerPoint Presentation</vt:lpstr>
      <vt:lpstr>L-Curve Comparison of db1-db6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Edge Weight Statistics for db1-db6</vt:lpstr>
      <vt:lpstr>Heat Map Comparing Edge Weights in db1-db6 </vt:lpstr>
      <vt:lpstr>Overview of Figures Organized by Significant P values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Identifying Determinants  of MSE in db1</vt:lpstr>
      <vt:lpstr>db1: Collinearity Assessment</vt:lpstr>
      <vt:lpstr>PowerPoint Presentation</vt:lpstr>
      <vt:lpstr>db1: Final Model</vt:lpstr>
      <vt:lpstr>Identifying Determinants of Node MSE:minMSE Ratios in db1-db6</vt:lpstr>
      <vt:lpstr>PowerPoint Presentation</vt:lpstr>
      <vt:lpstr>Comparison of db5 to Random Networks  with the Same Number of Nodes and Edges  Natalie Williams</vt:lpstr>
      <vt:lpstr>PowerPoint Presentation</vt:lpstr>
      <vt:lpstr>PowerPoint Presentation</vt:lpstr>
      <vt:lpstr>db5 vs. 3 Best Random Networks</vt:lpstr>
      <vt:lpstr>db5 vs. 3 Middle Random Networks</vt:lpstr>
      <vt:lpstr>db5 vs. 3 Middle + 3 Best Random Networks</vt:lpstr>
      <vt:lpstr>db5 vs. 3 Middle + 3 Best Random Networks</vt:lpstr>
      <vt:lpstr>db5 vs. 3 Worst Random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L-Curve Analysis of db5 with Varied Network Size, Optimization Parameters, and Data</vt:lpstr>
      <vt:lpstr>I. Impact of Missing Values Results for db5  </vt:lpstr>
      <vt:lpstr>II. Varied Optimization Parameters Results for db5  </vt:lpstr>
      <vt:lpstr>PowerPoint Presentation</vt:lpstr>
      <vt:lpstr>III. Varied Strain Data Results for db5</vt:lpstr>
      <vt:lpstr>IV. Varied Network Size Results for db5</vt:lpstr>
      <vt:lpstr>PowerPoint Presentation</vt:lpstr>
      <vt:lpstr>Comparison of db5 Step-Down Networks Using the Akaike Information Criterion (Take 1)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Natalie Williams</dc:creator>
  <cp:lastModifiedBy>Brandon Klein</cp:lastModifiedBy>
  <cp:revision>653</cp:revision>
  <dcterms:created xsi:type="dcterms:W3CDTF">2015-02-26T23:10:39Z</dcterms:created>
  <dcterms:modified xsi:type="dcterms:W3CDTF">2017-10-04T20:46:45Z</dcterms:modified>
</cp:coreProperties>
</file>